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90" r:id="rId3"/>
    <p:sldId id="506" r:id="rId5"/>
    <p:sldId id="507" r:id="rId6"/>
    <p:sldId id="705" r:id="rId7"/>
    <p:sldId id="508" r:id="rId8"/>
    <p:sldId id="509" r:id="rId9"/>
    <p:sldId id="510" r:id="rId10"/>
    <p:sldId id="511" r:id="rId11"/>
    <p:sldId id="512" r:id="rId12"/>
    <p:sldId id="513" r:id="rId13"/>
    <p:sldId id="514" r:id="rId14"/>
    <p:sldId id="515" r:id="rId15"/>
    <p:sldId id="516" r:id="rId16"/>
    <p:sldId id="517" r:id="rId17"/>
    <p:sldId id="518" r:id="rId18"/>
    <p:sldId id="527" r:id="rId19"/>
    <p:sldId id="530" r:id="rId20"/>
    <p:sldId id="531" r:id="rId21"/>
    <p:sldId id="532" r:id="rId22"/>
    <p:sldId id="257" r:id="rId23"/>
    <p:sldId id="373" r:id="rId24"/>
    <p:sldId id="375" r:id="rId25"/>
    <p:sldId id="376" r:id="rId26"/>
    <p:sldId id="378" r:id="rId27"/>
    <p:sldId id="379" r:id="rId28"/>
    <p:sldId id="377" r:id="rId29"/>
    <p:sldId id="525" r:id="rId30"/>
    <p:sldId id="382" r:id="rId31"/>
    <p:sldId id="383" r:id="rId32"/>
    <p:sldId id="761" r:id="rId33"/>
    <p:sldId id="384" r:id="rId34"/>
    <p:sldId id="385" r:id="rId35"/>
    <p:sldId id="386" r:id="rId36"/>
    <p:sldId id="387" r:id="rId37"/>
    <p:sldId id="388" r:id="rId38"/>
    <p:sldId id="389" r:id="rId39"/>
    <p:sldId id="390" r:id="rId40"/>
    <p:sldId id="391" r:id="rId41"/>
    <p:sldId id="392" r:id="rId42"/>
    <p:sldId id="572" r:id="rId43"/>
    <p:sldId id="523" r:id="rId44"/>
    <p:sldId id="526" r:id="rId45"/>
    <p:sldId id="672" r:id="rId46"/>
    <p:sldId id="394" r:id="rId47"/>
    <p:sldId id="396" r:id="rId48"/>
    <p:sldId id="452" r:id="rId49"/>
    <p:sldId id="664" r:id="rId50"/>
    <p:sldId id="665" r:id="rId51"/>
    <p:sldId id="522" r:id="rId52"/>
    <p:sldId id="529" r:id="rId53"/>
    <p:sldId id="524" r:id="rId54"/>
    <p:sldId id="400" r:id="rId55"/>
    <p:sldId id="393" r:id="rId56"/>
    <p:sldId id="673" r:id="rId57"/>
    <p:sldId id="796" r:id="rId58"/>
    <p:sldId id="794" r:id="rId59"/>
    <p:sldId id="795" r:id="rId60"/>
    <p:sldId id="574" r:id="rId61"/>
    <p:sldId id="401" r:id="rId6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2332"/>
    <a:srgbClr val="252434"/>
    <a:srgbClr val="0A5DD7"/>
    <a:srgbClr val="101010"/>
    <a:srgbClr val="50C5DA"/>
    <a:srgbClr val="EAEAEA"/>
    <a:srgbClr val="595959"/>
    <a:srgbClr val="52E89D"/>
    <a:srgbClr val="979797"/>
    <a:srgbClr val="E4E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BA16484-FE6A-4F29-AA42-D39B8B87BD77}" styleName="Table_0">
    <a:wholeTbl>
      <a:tcTxStyle>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3" autoAdjust="0"/>
    <p:restoredTop sz="82779" autoAdjust="0"/>
  </p:normalViewPr>
  <p:slideViewPr>
    <p:cSldViewPr snapToGrid="0">
      <p:cViewPr varScale="1">
        <p:scale>
          <a:sx n="92" d="100"/>
          <a:sy n="92" d="100"/>
        </p:scale>
        <p:origin x="240" y="66"/>
      </p:cViewPr>
      <p:guideLst>
        <p:guide orient="horz" pos="1713"/>
        <p:guide pos="282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81B98-123D-45F5-B224-1E63FCC72A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EC90A-8F9C-43E8-A61D-98A102DDCD6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tcpipguide.com/free/t_TCPOperationalOverviewandtheTCPFiniteStateMachineF-2.htm" TargetMode="Externa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Intrusion Detection &amp; Network Forensics - Black Hat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关于异常检测： 检测SSH暴力破解，SQL注入攻击和恶意网络扫描 依赖于 偏离阈值。 （</a:t>
            </a:r>
            <a:r>
              <a:rPr lang="en-US" altLang="zh-CN"/>
              <a:t>SumStats framework</a:t>
            </a:r>
            <a:r>
              <a:rPr lang="zh-CN" altLang="en-US"/>
              <a:t>）</a:t>
            </a:r>
            <a:endParaRPr lang="zh-CN" altLang="en-US"/>
          </a:p>
          <a:p>
            <a:r>
              <a:rPr lang="zh-CN" altLang="en-US"/>
              <a:t>关于误用检测：误用检测是指通过攻击行为的特征库,采用特征匹配的方法确定攻击事件。误报率低，检测快,但无法检测层出不穷的新攻击。（此处应配合蜜罐和情报）</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图灵完全性通常指“具有无限存储能力的通用物理机器或编程语言”。</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Event handler</a:t>
            </a:r>
            <a:r>
              <a:rPr lang="zh-CN" altLang="en-US"/>
              <a:t>：事件处理程序本质上是在Bro中定义的函数，事件通过调用事件处理程序来实现函数的功能。 </a:t>
            </a:r>
            <a:r>
              <a:rPr lang="en-US" altLang="zh-CN"/>
              <a:t>Bro IDS</a:t>
            </a:r>
            <a:r>
              <a:rPr lang="zh-CN" altLang="en-US"/>
              <a:t>可以定义自己的事件处理程序。</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内容，可以将</a:t>
            </a:r>
            <a:r>
              <a:rPr lang="en-US" altLang="zh-CN"/>
              <a:t>Bro</a:t>
            </a:r>
            <a:r>
              <a:rPr lang="zh-CN" altLang="en-US"/>
              <a:t>与各个框架比喻为人体及其机能</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3" name="Shape 643"/>
        <p:cNvGrpSpPr/>
        <p:nvPr/>
      </p:nvGrpSpPr>
      <p:grpSpPr>
        <a:xfrm>
          <a:off x="0" y="0"/>
          <a:ext cx="0" cy="0"/>
          <a:chOff x="0" y="0"/>
          <a:chExt cx="0" cy="0"/>
        </a:xfrm>
      </p:grpSpPr>
      <p:sp>
        <p:nvSpPr>
          <p:cNvPr id="644" name="Shape 644"/>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5" name="Shape 645"/>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Let’s pretend Bro has framework called the Kittens Framework and Bro is sniffing a connection between two computer.</a:t>
            </a:r>
            <a:endParaRPr lang="en-US"/>
          </a:p>
          <a:p>
            <a:pPr marL="0" marR="0" lvl="0" indent="0" algn="l" rtl="0">
              <a:spcBef>
                <a:spcPts val="0"/>
              </a:spcBef>
              <a:buSzPct val="25000"/>
              <a:buNone/>
            </a:pPr>
          </a:p>
          <a:p>
            <a:pPr marL="0" marR="0" lvl="0" indent="0" algn="l" rtl="0">
              <a:spcBef>
                <a:spcPts val="0"/>
              </a:spcBef>
              <a:buSzPct val="25000"/>
              <a:buNone/>
            </a:pPr>
            <a:r>
              <a:rPr lang="en-US"/>
              <a:t>The system on the left speaks English and Spanish, the system on right only speak english, and Bro down at the bottom speak English, Spanish, and French.</a:t>
            </a:r>
            <a:endParaRPr lang="en-US"/>
          </a:p>
        </p:txBody>
      </p:sp>
      <p:sp>
        <p:nvSpPr>
          <p:cNvPr id="646" name="Shape 646"/>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5" name="Shape 725"/>
        <p:cNvGrpSpPr/>
        <p:nvPr/>
      </p:nvGrpSpPr>
      <p:grpSpPr>
        <a:xfrm>
          <a:off x="0" y="0"/>
          <a:ext cx="0" cy="0"/>
          <a:chOff x="0" y="0"/>
          <a:chExt cx="0" cy="0"/>
        </a:xfrm>
      </p:grpSpPr>
      <p:sp>
        <p:nvSpPr>
          <p:cNvPr id="726" name="Shape 726"/>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7" name="Shape 727"/>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left send the message “Hola” to the computer on the right. </a:t>
            </a:r>
            <a:endParaRPr lang="en-US"/>
          </a:p>
          <a:p>
            <a:pPr marL="0" marR="0" lvl="0" indent="0" algn="l" rtl="0">
              <a:spcBef>
                <a:spcPts val="0"/>
              </a:spcBef>
              <a:buSzPct val="25000"/>
              <a:buNone/>
            </a:pPr>
          </a:p>
          <a:p>
            <a:pPr marL="0" marR="0" lvl="0" indent="0" algn="l" rtl="0">
              <a:spcBef>
                <a:spcPts val="0"/>
              </a:spcBef>
              <a:buSzPct val="25000"/>
              <a:buNone/>
            </a:pPr>
            <a:r>
              <a:rPr lang="en-US"/>
              <a:t>A copy is sent to our Bro sensor.</a:t>
            </a:r>
            <a:endParaRPr lang="en-US"/>
          </a:p>
        </p:txBody>
      </p:sp>
      <p:sp>
        <p:nvSpPr>
          <p:cNvPr id="728" name="Shape 728"/>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8" name="Shape 808"/>
        <p:cNvGrpSpPr/>
        <p:nvPr/>
      </p:nvGrpSpPr>
      <p:grpSpPr>
        <a:xfrm>
          <a:off x="0" y="0"/>
          <a:ext cx="0" cy="0"/>
          <a:chOff x="0" y="0"/>
          <a:chExt cx="0" cy="0"/>
        </a:xfrm>
      </p:grpSpPr>
      <p:sp>
        <p:nvSpPr>
          <p:cNvPr id="809" name="Shape 809"/>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0" name="Shape 810"/>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right sends back hello.</a:t>
            </a:r>
            <a:endParaRPr lang="en-US"/>
          </a:p>
        </p:txBody>
      </p:sp>
      <p:sp>
        <p:nvSpPr>
          <p:cNvPr id="811" name="Shape 811"/>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2" name="Shape 892"/>
        <p:cNvGrpSpPr/>
        <p:nvPr/>
      </p:nvGrpSpPr>
      <p:grpSpPr>
        <a:xfrm>
          <a:off x="0" y="0"/>
          <a:ext cx="0" cy="0"/>
          <a:chOff x="0" y="0"/>
          <a:chExt cx="0" cy="0"/>
        </a:xfrm>
      </p:grpSpPr>
      <p:sp>
        <p:nvSpPr>
          <p:cNvPr id="893" name="Shape 893"/>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4" name="Shape 894"/>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left asks if the system on the right knows how to speak spanish</a:t>
            </a:r>
            <a:endParaRPr lang="en-US"/>
          </a:p>
        </p:txBody>
      </p:sp>
      <p:sp>
        <p:nvSpPr>
          <p:cNvPr id="895" name="Shape 895"/>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背景故事 ： https://www.bro.org/bro-workshop-2011/exercises/incident-response/background.html</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7" name="Shape 977"/>
        <p:cNvGrpSpPr/>
        <p:nvPr/>
      </p:nvGrpSpPr>
      <p:grpSpPr>
        <a:xfrm>
          <a:off x="0" y="0"/>
          <a:ext cx="0" cy="0"/>
          <a:chOff x="0" y="0"/>
          <a:chExt cx="0" cy="0"/>
        </a:xfrm>
      </p:grpSpPr>
      <p:sp>
        <p:nvSpPr>
          <p:cNvPr id="978" name="Shape 978"/>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9" name="Shape 979"/>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right doesn’t know spanish and so it replies in english, “speak what?”</a:t>
            </a:r>
            <a:endParaRPr lang="en-US"/>
          </a:p>
        </p:txBody>
      </p:sp>
      <p:sp>
        <p:nvSpPr>
          <p:cNvPr id="980" name="Shape 980"/>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3" name="Shape 1063"/>
        <p:cNvGrpSpPr/>
        <p:nvPr/>
      </p:nvGrpSpPr>
      <p:grpSpPr>
        <a:xfrm>
          <a:off x="0" y="0"/>
          <a:ext cx="0" cy="0"/>
          <a:chOff x="0" y="0"/>
          <a:chExt cx="0" cy="0"/>
        </a:xfrm>
      </p:grpSpPr>
      <p:sp>
        <p:nvSpPr>
          <p:cNvPr id="1064" name="Shape 1064"/>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5" name="Shape 1065"/>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left realizes the computer on the right doesn’t know spanish, so it gives up and keeps on in english, asking about the right computer’s cat.</a:t>
            </a:r>
            <a:endParaRPr lang="en-US"/>
          </a:p>
        </p:txBody>
      </p:sp>
      <p:sp>
        <p:nvSpPr>
          <p:cNvPr id="1066" name="Shape 1066"/>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0" name="Shape 1150"/>
        <p:cNvGrpSpPr/>
        <p:nvPr/>
      </p:nvGrpSpPr>
      <p:grpSpPr>
        <a:xfrm>
          <a:off x="0" y="0"/>
          <a:ext cx="0" cy="0"/>
          <a:chOff x="0" y="0"/>
          <a:chExt cx="0" cy="0"/>
        </a:xfrm>
      </p:grpSpPr>
      <p:sp>
        <p:nvSpPr>
          <p:cNvPr id="1151" name="Shape 1151"/>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52" name="Shape 1152"/>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right responds and closes the connection.</a:t>
            </a:r>
            <a:endParaRPr lang="en-US"/>
          </a:p>
          <a:p>
            <a:pPr marL="0" marR="0" lvl="0" indent="0" algn="l" rtl="0">
              <a:spcBef>
                <a:spcPts val="0"/>
              </a:spcBef>
              <a:buSzPct val="25000"/>
              <a:buNone/>
            </a:pPr>
          </a:p>
          <a:p>
            <a:pPr marL="0" marR="0" lvl="0" indent="0" algn="l" rtl="0">
              <a:spcBef>
                <a:spcPts val="0"/>
              </a:spcBef>
              <a:buSzPct val="25000"/>
              <a:buNone/>
            </a:pPr>
            <a:r>
              <a:rPr lang="en-US"/>
              <a:t>A sidenote: this is called protocol negotiation. It happens when a sinlge protocol supports different versions of things (like TLS).</a:t>
            </a:r>
            <a:endParaRPr lang="en-US"/>
          </a:p>
          <a:p>
            <a:pPr marL="0" marR="0" lvl="0" indent="0" algn="l" rtl="0">
              <a:spcBef>
                <a:spcPts val="0"/>
              </a:spcBef>
              <a:buSzPct val="25000"/>
              <a:buNone/>
            </a:pPr>
          </a:p>
          <a:p>
            <a:pPr marL="0" marR="0" lvl="0" indent="0" algn="l" rtl="0">
              <a:spcBef>
                <a:spcPts val="0"/>
              </a:spcBef>
              <a:buSzPct val="25000"/>
              <a:buNone/>
            </a:pPr>
            <a:r>
              <a:rPr lang="en-US"/>
              <a:t>Bro received the entire conversation and because Bro can parse the ENglish langauge knows exactly what the two systems talked about. It can raise events to its policy scripts and….</a:t>
            </a:r>
            <a:endParaRPr lang="en-US"/>
          </a:p>
        </p:txBody>
      </p:sp>
      <p:sp>
        <p:nvSpPr>
          <p:cNvPr id="1153" name="Shape 1153"/>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Shape 1239"/>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0" name="Shape 1240"/>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it can think or write log files about kittens.</a:t>
            </a:r>
            <a:endParaRPr lang="en-US"/>
          </a:p>
        </p:txBody>
      </p:sp>
      <p:sp>
        <p:nvSpPr>
          <p:cNvPr id="1241" name="Shape 1241"/>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形式</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latin typeface="微软雅黑" panose="020B0503020204020204" pitchFamily="34" charset="-122"/>
                <a:ea typeface="微软雅黑" panose="020B0503020204020204" pitchFamily="34" charset="-122"/>
                <a:cs typeface="Calibri" panose="020F0502020204030204"/>
                <a:sym typeface="Calibri" panose="020F0502020204030204"/>
              </a:rPr>
              <a:t>https://www.bro.org/bro-workshop-2011/slides/network-forensics.pdf</a:t>
            </a:r>
            <a:endParaRPr>
              <a:latin typeface="微软雅黑" panose="020B0503020204020204" pitchFamily="34" charset="-122"/>
              <a:ea typeface="微软雅黑" panose="020B0503020204020204" pitchFamily="34" charset="-122"/>
              <a:cs typeface="Calibri" panose="020F0502020204030204"/>
              <a:sym typeface="Calibri" panose="020F0502020204030204"/>
            </a:endParaRPr>
          </a:p>
          <a:p>
            <a:r>
              <a:rPr lang="en-US" altLang="en-US">
                <a:solidFill>
                  <a:schemeClr val="tx1"/>
                </a:solidFill>
                <a:latin typeface="Calibri" panose="020F0502020204030204"/>
                <a:ea typeface="Calibri" panose="020F0502020204030204"/>
                <a:cs typeface="Calibri" panose="020F0502020204030204"/>
                <a:sym typeface="Calibri" panose="020F0502020204030204"/>
              </a:rPr>
              <a:t>https://www.bro.org/brocon2015/slides/amann_netcontrol.pdf</a:t>
            </a:r>
            <a:endParaRPr lang="en-US" altLang="en-US">
              <a:solidFill>
                <a:schemeClr val="tx1"/>
              </a:solidFill>
              <a:latin typeface="Calibri" panose="020F0502020204030204"/>
              <a:ea typeface="Calibri" panose="020F0502020204030204"/>
              <a:cs typeface="Calibri" panose="020F0502020204030204"/>
              <a:sym typeface="Calibri" panose="020F0502020204030204"/>
            </a:endParaRPr>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6" name="Shape 1336"/>
        <p:cNvGrpSpPr/>
        <p:nvPr/>
      </p:nvGrpSpPr>
      <p:grpSpPr>
        <a:xfrm>
          <a:off x="0" y="0"/>
          <a:ext cx="0" cy="0"/>
          <a:chOff x="0" y="0"/>
          <a:chExt cx="0" cy="0"/>
        </a:xfrm>
      </p:grpSpPr>
      <p:sp>
        <p:nvSpPr>
          <p:cNvPr id="1337" name="Shape 1337"/>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8" name="Shape 1338"/>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R="0" lvl="0" algn="l" rtl="0">
              <a:spcBef>
                <a:spcPts val="0"/>
              </a:spcBef>
              <a:buNone/>
            </a:pPr>
            <a:r>
              <a:rPr lang="en-US"/>
              <a:t>but it’s important to note three places Bro shines. </a:t>
            </a:r>
            <a:endParaRPr lang="en-US"/>
          </a:p>
          <a:p>
            <a:pPr marL="457200" marR="0" lvl="0" indent="-228600" algn="l" rtl="0">
              <a:spcBef>
                <a:spcPts val="0"/>
              </a:spcBef>
              <a:buAutoNum type="arabicPeriod"/>
            </a:pPr>
            <a:r>
              <a:rPr lang="en-US"/>
              <a:t>It doesn’t do traditional signature based alerting like Snort</a:t>
            </a:r>
            <a:endParaRPr lang="en-US"/>
          </a:p>
          <a:p>
            <a:pPr marL="457200" marR="0" lvl="0" indent="-228600" algn="l" rtl="0">
              <a:spcBef>
                <a:spcPts val="0"/>
              </a:spcBef>
              <a:buAutoNum type="arabicPeriod"/>
            </a:pPr>
            <a:r>
              <a:rPr lang="en-US"/>
              <a:t>It has a programming language (although it’s rather difficult to work with)</a:t>
            </a:r>
            <a:endParaRPr lang="en-US"/>
          </a:p>
          <a:p>
            <a:pPr marL="457200" marR="0" lvl="0" indent="-228600" algn="l" rtl="0">
              <a:spcBef>
                <a:spcPts val="0"/>
              </a:spcBef>
              <a:buAutoNum type="arabicPeriod"/>
            </a:pPr>
            <a:r>
              <a:rPr lang="en-US"/>
              <a:t>Bro can parse many different types of application protocols</a:t>
            </a:r>
            <a:endParaRPr lang="en-US"/>
          </a:p>
        </p:txBody>
      </p:sp>
      <p:sp>
        <p:nvSpPr>
          <p:cNvPr id="1339" name="Shape 1339"/>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latin typeface="微软雅黑" panose="020B0503020204020204" pitchFamily="34" charset="-122"/>
                <a:ea typeface="微软雅黑" panose="020B0503020204020204" pitchFamily="34" charset="-122"/>
                <a:cs typeface="Calibri" panose="020F0502020204030204"/>
                <a:sym typeface="Calibri" panose="020F0502020204030204"/>
              </a:rPr>
              <a:t>解码Basic authentication headers，并将凭据放入http.log的</a:t>
            </a:r>
            <a:r>
              <a:rPr lang="en-US">
                <a:latin typeface="微软雅黑" panose="020B0503020204020204" pitchFamily="34" charset="-122"/>
                <a:ea typeface="微软雅黑" panose="020B0503020204020204" pitchFamily="34" charset="-122"/>
                <a:cs typeface="Calibri" panose="020F0502020204030204"/>
                <a:sym typeface="Calibri" panose="020F0502020204030204"/>
              </a:rPr>
              <a:t>username</a:t>
            </a:r>
            <a:r>
              <a:rPr>
                <a:latin typeface="微软雅黑" panose="020B0503020204020204" pitchFamily="34" charset="-122"/>
                <a:ea typeface="微软雅黑" panose="020B0503020204020204" pitchFamily="34" charset="-122"/>
                <a:cs typeface="Calibri" panose="020F0502020204030204"/>
                <a:sym typeface="Calibri" panose="020F0502020204030204"/>
              </a:rPr>
              <a:t>和</a:t>
            </a:r>
            <a:r>
              <a:rPr lang="en-US">
                <a:latin typeface="微软雅黑" panose="020B0503020204020204" pitchFamily="34" charset="-122"/>
                <a:ea typeface="微软雅黑" panose="020B0503020204020204" pitchFamily="34" charset="-122"/>
                <a:cs typeface="Calibri" panose="020F0502020204030204"/>
                <a:sym typeface="Calibri" panose="020F0502020204030204"/>
              </a:rPr>
              <a:t>password</a:t>
            </a:r>
            <a:r>
              <a:rPr>
                <a:latin typeface="微软雅黑" panose="020B0503020204020204" pitchFamily="34" charset="-122"/>
                <a:ea typeface="微软雅黑" panose="020B0503020204020204" pitchFamily="34" charset="-122"/>
                <a:cs typeface="Calibri" panose="020F0502020204030204"/>
                <a:sym typeface="Calibri" panose="020F0502020204030204"/>
              </a:rPr>
              <a:t>字段下。</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 name="Shape 371"/>
        <p:cNvGrpSpPr/>
        <p:nvPr/>
      </p:nvGrpSpPr>
      <p:grpSpPr>
        <a:xfrm>
          <a:off x="0" y="0"/>
          <a:ext cx="0" cy="0"/>
          <a:chOff x="0" y="0"/>
          <a:chExt cx="0" cy="0"/>
        </a:xfrm>
      </p:grpSpPr>
      <p:sp>
        <p:nvSpPr>
          <p:cNvPr id="372" name="Shape 372"/>
          <p:cNvSpPr txBox="1"/>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Let’s look at what I mean by changes in protocol state. </a:t>
            </a:r>
            <a:endParaRPr lang="en-US"/>
          </a:p>
          <a:p>
            <a:pPr lvl="0" rtl="0">
              <a:spcBef>
                <a:spcPts val="0"/>
              </a:spcBef>
              <a:buNone/>
            </a:pPr>
            <a:r>
              <a:rPr lang="en-US"/>
              <a:t>What are some TCP protocol states?</a:t>
            </a:r>
            <a:endParaRPr lang="en-US"/>
          </a:p>
          <a:p>
            <a:pPr marL="457200" lvl="0" indent="-228600" rtl="0">
              <a:spcBef>
                <a:spcPts val="0"/>
              </a:spcBef>
              <a:buChar char="-"/>
            </a:pPr>
            <a:r>
              <a:rPr lang="en-US"/>
              <a:t>closed</a:t>
            </a:r>
            <a:endParaRPr lang="en-US"/>
          </a:p>
          <a:p>
            <a:pPr marL="457200" lvl="0" indent="-228600" rtl="0">
              <a:spcBef>
                <a:spcPts val="0"/>
              </a:spcBef>
              <a:buChar char="-"/>
            </a:pPr>
            <a:r>
              <a:rPr lang="en-US"/>
              <a:t>listen</a:t>
            </a:r>
            <a:endParaRPr lang="en-US"/>
          </a:p>
          <a:p>
            <a:pPr marL="457200" lvl="0" indent="-228600" rtl="0">
              <a:spcBef>
                <a:spcPts val="0"/>
              </a:spcBef>
              <a:buChar char="-"/>
            </a:pPr>
            <a:r>
              <a:rPr lang="en-US"/>
              <a:t>half opened</a:t>
            </a:r>
            <a:endParaRPr lang="en-US"/>
          </a:p>
          <a:p>
            <a:pPr marL="457200" lvl="0" indent="-228600" rtl="0">
              <a:spcBef>
                <a:spcPts val="0"/>
              </a:spcBef>
              <a:buChar char="-"/>
            </a:pPr>
            <a:r>
              <a:rPr lang="en-US"/>
              <a:t>established</a:t>
            </a:r>
            <a:endParaRPr lang="en-US"/>
          </a:p>
          <a:p>
            <a:pPr marL="457200" lvl="0" indent="-228600" rtl="0">
              <a:spcBef>
                <a:spcPts val="0"/>
              </a:spcBef>
              <a:buChar char="-"/>
            </a:pPr>
            <a:r>
              <a:rPr lang="en-US"/>
              <a:t>time-wait</a:t>
            </a:r>
            <a:endParaRPr lang="en-US"/>
          </a:p>
          <a:p>
            <a:pPr lvl="0" rtl="0">
              <a:spcBef>
                <a:spcPts val="0"/>
              </a:spcBef>
              <a:buNone/>
            </a:pPr>
            <a:r>
              <a:rPr lang="en-US" sz="1100" u="sng">
                <a:solidFill>
                  <a:schemeClr val="hlink"/>
                </a:solidFill>
                <a:latin typeface="Arial" panose="020B0604020202020204"/>
                <a:ea typeface="Arial" panose="020B0604020202020204"/>
                <a:cs typeface="Arial" panose="020B0604020202020204"/>
                <a:sym typeface="Arial" panose="020B0604020202020204"/>
                <a:hlinkClick r:id="rId3"/>
              </a:rPr>
              <a:t>http://www.tcpipguide.com/free/t_TCPOperationalOverviewandtheTCPFiniteStateMachineF-2.htm</a:t>
            </a:r>
            <a:endParaRPr lang="en-US" sz="1100" u="sng">
              <a:solidFill>
                <a:schemeClr val="hlink"/>
              </a:solidFill>
              <a:latin typeface="Arial" panose="020B0604020202020204"/>
              <a:ea typeface="Arial" panose="020B0604020202020204"/>
              <a:cs typeface="Arial" panose="020B0604020202020204"/>
              <a:sym typeface="Arial" panose="020B0604020202020204"/>
            </a:endParaRPr>
          </a:p>
          <a:p>
            <a:pPr lvl="0" rtl="0">
              <a:spcBef>
                <a:spcPts val="0"/>
              </a:spcBef>
              <a:buNone/>
            </a:pPr>
          </a:p>
          <a:p>
            <a:pPr lvl="0" rtl="0">
              <a:spcBef>
                <a:spcPts val="0"/>
              </a:spcBef>
              <a:buNone/>
            </a:pPr>
            <a:r>
              <a:rPr lang="en-US"/>
              <a:t>HTTP, and many other protocols, have states. Recall, UDP is stateless. </a:t>
            </a:r>
            <a:endParaRPr lang="en-US"/>
          </a:p>
          <a:p>
            <a:pPr lvl="0" rtl="0">
              <a:spcBef>
                <a:spcPts val="0"/>
              </a:spcBef>
              <a:buNone/>
            </a:pPr>
            <a:r>
              <a:rPr lang="en-US"/>
              <a:t>THis is the HTTP state machine. It represents most of the states a client can go through in an HTTP connection. </a:t>
            </a:r>
            <a:endParaRPr lang="en-US"/>
          </a:p>
          <a:p>
            <a:pPr lvl="0" rtl="0">
              <a:spcBef>
                <a:spcPts val="0"/>
              </a:spcBef>
              <a:buNone/>
            </a:pPr>
          </a:p>
          <a:p>
            <a:pPr lvl="0" rtl="0">
              <a:spcBef>
                <a:spcPts val="0"/>
              </a:spcBef>
              <a:buNone/>
            </a:pPr>
            <a:r>
              <a:rPr lang="en-US"/>
              <a:t>At “begin” is where the state machine starts. We need to establish a connection, then we need to issue a request (such as GET /index.html), then we need to send the request to the server. </a:t>
            </a:r>
            <a:endParaRPr lang="en-US"/>
          </a:p>
          <a:p>
            <a:pPr lvl="0" rtl="0">
              <a:spcBef>
                <a:spcPts val="0"/>
              </a:spcBef>
              <a:buNone/>
            </a:pPr>
            <a:r>
              <a:rPr lang="en-US"/>
              <a:t>Depending on the server’s response code we can move to the next state of the diagram. </a:t>
            </a:r>
            <a:endParaRPr lang="en-US"/>
          </a:p>
          <a:p>
            <a:pPr lvl="0" rtl="0">
              <a:spcBef>
                <a:spcPts val="0"/>
              </a:spcBef>
              <a:buNone/>
            </a:pPr>
            <a:r>
              <a:rPr lang="en-US"/>
              <a:t>So if the server responds with a 300 redirect or a 404 not found, the client needs to behave appropriately.</a:t>
            </a:r>
            <a:endParaRPr lang="en-US"/>
          </a:p>
          <a:p>
            <a:pPr lvl="0" rtl="0">
              <a:spcBef>
                <a:spcPts val="0"/>
              </a:spcBef>
              <a:buNone/>
            </a:pPr>
          </a:p>
          <a:p>
            <a:pPr lvl="0" rtl="0">
              <a:spcBef>
                <a:spcPts val="0"/>
              </a:spcBef>
              <a:buNone/>
            </a:pPr>
            <a:r>
              <a:rPr lang="en-US"/>
              <a:t>RECALL: each time we move from one state to another, an event occurs.</a:t>
            </a:r>
            <a:endParaRPr lang="en-US"/>
          </a:p>
          <a:p>
            <a:pPr lvl="0" rtl="0">
              <a:spcBef>
                <a:spcPts val="0"/>
              </a:spcBef>
              <a:buNone/>
            </a:pPr>
          </a:p>
          <a:p>
            <a:pPr lvl="0">
              <a:spcBef>
                <a:spcPts val="0"/>
              </a:spcBef>
              <a:buNone/>
            </a:pPr>
          </a:p>
        </p:txBody>
      </p:sp>
      <p:sp>
        <p:nvSpPr>
          <p:cNvPr id="373" name="Shape 373"/>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Shape 435"/>
          <p:cNvSpPr txBox="1"/>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This concept of events within protocols is important because that is how Bro sees protocols.</a:t>
            </a:r>
            <a:endParaRPr lang="en-US"/>
          </a:p>
          <a:p>
            <a:pPr lvl="0" rtl="0">
              <a:spcBef>
                <a:spcPts val="0"/>
              </a:spcBef>
              <a:buNone/>
            </a:pPr>
          </a:p>
          <a:p>
            <a:pPr lvl="0" rtl="0">
              <a:spcBef>
                <a:spcPts val="0"/>
              </a:spcBef>
              <a:buNone/>
            </a:pPr>
            <a:r>
              <a:rPr lang="en-US"/>
              <a:t>This is the same state machine, but with the names of events Bro raises during an HTTP connection.</a:t>
            </a:r>
            <a:endParaRPr lang="en-US"/>
          </a:p>
          <a:p>
            <a:pPr lvl="0" rtl="0">
              <a:spcBef>
                <a:spcPts val="0"/>
              </a:spcBef>
              <a:buNone/>
            </a:pPr>
          </a:p>
          <a:p>
            <a:pPr lvl="0" rtl="0">
              <a:spcBef>
                <a:spcPts val="0"/>
              </a:spcBef>
              <a:buNone/>
            </a:pPr>
            <a:r>
              <a:rPr lang="en-US"/>
              <a:t>Where the power of Bro really shines, is that along each event of each connection Bro does something. We’ll see how this works later, but most important to know is that after each connection ends, Bro writes a log file about the events that occured in the connection.</a:t>
            </a:r>
            <a:endParaRPr lang="zh-CN" altLang="en-US"/>
          </a:p>
        </p:txBody>
      </p:sp>
      <p:sp>
        <p:nvSpPr>
          <p:cNvPr id="436" name="Shape 436"/>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平行四边形 2"/>
          <p:cNvSpPr/>
          <p:nvPr userDrawn="1"/>
        </p:nvSpPr>
        <p:spPr>
          <a:xfrm>
            <a:off x="2477863" y="0"/>
            <a:ext cx="4635500" cy="51435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493489" y="696692"/>
            <a:ext cx="8171543" cy="404948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等腰三角形 6"/>
          <p:cNvSpPr/>
          <p:nvPr userDrawn="1"/>
        </p:nvSpPr>
        <p:spPr>
          <a:xfrm rot="10800000">
            <a:off x="4081682" y="696688"/>
            <a:ext cx="995156" cy="471302"/>
          </a:xfrm>
          <a:prstGeom prst="triangle">
            <a:avLst/>
          </a:prstGeom>
          <a:gradFill>
            <a:gsLst>
              <a:gs pos="0">
                <a:schemeClr val="bg1"/>
              </a:gs>
              <a:gs pos="74000">
                <a:schemeClr val="bg1">
                  <a:lumMod val="95000"/>
                </a:schemeClr>
              </a:gs>
            </a:gsLst>
            <a:lin ang="5400000" scaled="1"/>
          </a:gradFill>
          <a:ln w="0">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版式一">
    <p:spTree>
      <p:nvGrpSpPr>
        <p:cNvPr id="1" name=""/>
        <p:cNvGrpSpPr/>
        <p:nvPr/>
      </p:nvGrpSpPr>
      <p:grpSpPr>
        <a:xfrm>
          <a:off x="0" y="0"/>
          <a:ext cx="0" cy="0"/>
          <a:chOff x="0" y="0"/>
          <a:chExt cx="0" cy="0"/>
        </a:xfrm>
      </p:grpSpPr>
      <p:sp>
        <p:nvSpPr>
          <p:cNvPr id="5" name="矩形 4"/>
          <p:cNvSpPr/>
          <p:nvPr userDrawn="1"/>
        </p:nvSpPr>
        <p:spPr>
          <a:xfrm>
            <a:off x="493489" y="0"/>
            <a:ext cx="8171543" cy="51435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直角三角形 5"/>
          <p:cNvSpPr/>
          <p:nvPr userDrawn="1"/>
        </p:nvSpPr>
        <p:spPr>
          <a:xfrm rot="5400000">
            <a:off x="2" y="4"/>
            <a:ext cx="754743" cy="75474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
        <p:nvSpPr>
          <p:cNvPr id="7" name="直角三角形 6"/>
          <p:cNvSpPr/>
          <p:nvPr userDrawn="1"/>
        </p:nvSpPr>
        <p:spPr>
          <a:xfrm rot="16200000">
            <a:off x="8556174" y="4555673"/>
            <a:ext cx="587829" cy="5878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版式二">
    <p:spTree>
      <p:nvGrpSpPr>
        <p:cNvPr id="1" name=""/>
        <p:cNvGrpSpPr/>
        <p:nvPr/>
      </p:nvGrpSpPr>
      <p:grpSpPr>
        <a:xfrm>
          <a:off x="0" y="0"/>
          <a:ext cx="0" cy="0"/>
          <a:chOff x="0" y="0"/>
          <a:chExt cx="0" cy="0"/>
        </a:xfrm>
      </p:grpSpPr>
      <p:sp>
        <p:nvSpPr>
          <p:cNvPr id="5" name="矩形 4"/>
          <p:cNvSpPr/>
          <p:nvPr userDrawn="1"/>
        </p:nvSpPr>
        <p:spPr>
          <a:xfrm>
            <a:off x="493489" y="0"/>
            <a:ext cx="8171543" cy="51435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直角三角形 6"/>
          <p:cNvSpPr/>
          <p:nvPr userDrawn="1"/>
        </p:nvSpPr>
        <p:spPr>
          <a:xfrm rot="16200000">
            <a:off x="8556174" y="4555673"/>
            <a:ext cx="587829" cy="5878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版式三">
    <p:spTree>
      <p:nvGrpSpPr>
        <p:cNvPr id="1" name=""/>
        <p:cNvGrpSpPr/>
        <p:nvPr/>
      </p:nvGrpSpPr>
      <p:grpSpPr>
        <a:xfrm>
          <a:off x="0" y="0"/>
          <a:ext cx="0" cy="0"/>
          <a:chOff x="0" y="0"/>
          <a:chExt cx="0" cy="0"/>
        </a:xfrm>
      </p:grpSpPr>
      <p:sp>
        <p:nvSpPr>
          <p:cNvPr id="5" name="矩形 4"/>
          <p:cNvSpPr/>
          <p:nvPr userDrawn="1"/>
        </p:nvSpPr>
        <p:spPr>
          <a:xfrm>
            <a:off x="493489" y="0"/>
            <a:ext cx="8171543" cy="51435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版式四">
    <p:spTree>
      <p:nvGrpSpPr>
        <p:cNvPr id="1" name=""/>
        <p:cNvGrpSpPr/>
        <p:nvPr/>
      </p:nvGrpSpPr>
      <p:grpSpPr>
        <a:xfrm>
          <a:off x="0" y="0"/>
          <a:ext cx="0" cy="0"/>
          <a:chOff x="0" y="0"/>
          <a:chExt cx="0" cy="0"/>
        </a:xfrm>
      </p:grpSpPr>
      <p:sp>
        <p:nvSpPr>
          <p:cNvPr id="9" name="矩形 8"/>
          <p:cNvSpPr/>
          <p:nvPr userDrawn="1"/>
        </p:nvSpPr>
        <p:spPr>
          <a:xfrm>
            <a:off x="493489" y="0"/>
            <a:ext cx="8171543" cy="46736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平行四边形 9"/>
          <p:cNvSpPr/>
          <p:nvPr userDrawn="1"/>
        </p:nvSpPr>
        <p:spPr>
          <a:xfrm>
            <a:off x="4508502" y="0"/>
            <a:ext cx="4635500" cy="51435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版式五">
    <p:spTree>
      <p:nvGrpSpPr>
        <p:cNvPr id="1" name=""/>
        <p:cNvGrpSpPr/>
        <p:nvPr/>
      </p:nvGrpSpPr>
      <p:grpSpPr>
        <a:xfrm>
          <a:off x="0" y="0"/>
          <a:ext cx="0" cy="0"/>
          <a:chOff x="0" y="0"/>
          <a:chExt cx="0" cy="0"/>
        </a:xfrm>
      </p:grpSpPr>
      <p:sp>
        <p:nvSpPr>
          <p:cNvPr id="10" name="平行四边形 9"/>
          <p:cNvSpPr/>
          <p:nvPr userDrawn="1"/>
        </p:nvSpPr>
        <p:spPr>
          <a:xfrm>
            <a:off x="4508502" y="0"/>
            <a:ext cx="4635500" cy="51435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493489" y="0"/>
            <a:ext cx="8171543" cy="46736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纯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9" name="Shape 19"/>
        <p:cNvGrpSpPr/>
        <p:nvPr/>
      </p:nvGrpSpPr>
      <p:grpSpPr>
        <a:xfrm>
          <a:off x="0" y="0"/>
          <a:ext cx="0" cy="0"/>
          <a:chOff x="0" y="0"/>
          <a:chExt cx="0" cy="0"/>
        </a:xfrm>
      </p:grpSpPr>
      <p:sp>
        <p:nvSpPr>
          <p:cNvPr id="20" name="Shape 20"/>
          <p:cNvSpPr txBox="1"/>
          <p:nvPr>
            <p:ph type="title"/>
          </p:nvPr>
        </p:nvSpPr>
        <p:spPr>
          <a:xfrm>
            <a:off x="457200" y="205978"/>
            <a:ext cx="8229600" cy="857250"/>
          </a:xfrm>
          <a:prstGeom prst="rect">
            <a:avLst/>
          </a:prstGeom>
          <a:noFill/>
          <a:ln>
            <a:noFill/>
          </a:ln>
        </p:spPr>
        <p:txBody>
          <a:bodyPr lIns="91425" tIns="91425" rIns="91425" bIns="91425" anchor="ctr" anchorCtr="0"/>
          <a:lstStyle>
            <a:lvl1pPr lvl="0" algn="ctr" rtl="0">
              <a:spcBef>
                <a:spcPts val="0"/>
              </a:spcBef>
              <a:buClr>
                <a:schemeClr val="lt1"/>
              </a:buClr>
              <a:buFont typeface="Calibri" panose="020F0502020204030204"/>
              <a:buNone/>
              <a:defRPr sz="3300">
                <a:solidFill>
                  <a:schemeClr val="lt1"/>
                </a:solidFill>
                <a:latin typeface="Calibri" panose="020F0502020204030204"/>
                <a:ea typeface="Calibri" panose="020F0502020204030204"/>
                <a:cs typeface="Calibri" panose="020F0502020204030204"/>
                <a:sym typeface="Calibri" panose="020F0502020204030204"/>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1" name="Shape 21"/>
          <p:cNvSpPr txBox="1"/>
          <p:nvPr>
            <p:ph type="body" idx="1"/>
          </p:nvPr>
        </p:nvSpPr>
        <p:spPr>
          <a:xfrm>
            <a:off x="457200" y="1200150"/>
            <a:ext cx="8229600" cy="3394472"/>
          </a:xfrm>
          <a:prstGeom prst="rect">
            <a:avLst/>
          </a:prstGeom>
          <a:noFill/>
          <a:ln>
            <a:noFill/>
          </a:ln>
        </p:spPr>
        <p:txBody>
          <a:bodyPr lIns="91425" tIns="91425" rIns="91425" bIns="91425" anchor="t" anchorCtr="0"/>
          <a:lstStyle>
            <a:lvl1pPr marL="257175" lvl="0" indent="-104775" algn="l" rtl="0">
              <a:spcBef>
                <a:spcPts val="480"/>
              </a:spcBef>
              <a:buClr>
                <a:schemeClr val="lt1"/>
              </a:buClr>
              <a:buFont typeface="Arial" panose="020B0604020202020204"/>
              <a:buChar char="•"/>
              <a:defRPr sz="2400">
                <a:solidFill>
                  <a:schemeClr val="lt1"/>
                </a:solidFill>
                <a:latin typeface="Calibri" panose="020F0502020204030204"/>
                <a:ea typeface="Calibri" panose="020F0502020204030204"/>
                <a:cs typeface="Calibri" panose="020F0502020204030204"/>
                <a:sym typeface="Calibri" panose="020F0502020204030204"/>
              </a:defRPr>
            </a:lvl1pPr>
            <a:lvl2pPr marL="557530" lvl="1" indent="-80645" algn="l" rtl="0">
              <a:spcBef>
                <a:spcPts val="420"/>
              </a:spcBef>
              <a:buClr>
                <a:schemeClr val="lt1"/>
              </a:buClr>
              <a:buFont typeface="Arial" panose="020B0604020202020204"/>
              <a:buChar char="–"/>
              <a:defRPr sz="2100">
                <a:solidFill>
                  <a:schemeClr val="lt1"/>
                </a:solidFill>
                <a:latin typeface="Calibri" panose="020F0502020204030204"/>
                <a:ea typeface="Calibri" panose="020F0502020204030204"/>
                <a:cs typeface="Calibri" panose="020F0502020204030204"/>
                <a:sym typeface="Calibri" panose="020F0502020204030204"/>
              </a:defRPr>
            </a:lvl2pPr>
            <a:lvl3pPr marL="857250" lvl="2" indent="-57150" algn="l" rtl="0">
              <a:spcBef>
                <a:spcPts val="360"/>
              </a:spcBef>
              <a:buClr>
                <a:schemeClr val="lt1"/>
              </a:buClr>
              <a:buFont typeface="Arial" panose="020B0604020202020204"/>
              <a:buChar char="•"/>
              <a:defRPr sz="1800">
                <a:solidFill>
                  <a:schemeClr val="lt1"/>
                </a:solidFill>
                <a:latin typeface="Calibri" panose="020F0502020204030204"/>
                <a:ea typeface="Calibri" panose="020F0502020204030204"/>
                <a:cs typeface="Calibri" panose="020F0502020204030204"/>
                <a:sym typeface="Calibri" panose="020F0502020204030204"/>
              </a:defRPr>
            </a:lvl3pPr>
            <a:lvl4pPr marL="1200150" lvl="3"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4pPr>
            <a:lvl5pPr marL="1543050" lvl="4"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5pPr>
            <a:lvl6pPr marL="1885950" lvl="5"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6pPr>
            <a:lvl7pPr marL="2228850" lvl="6"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7pPr>
            <a:lvl8pPr marL="2571750" lvl="7"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8pPr>
            <a:lvl9pPr marL="2914650" lvl="8"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9pPr>
          </a:lstStyle>
          <a:p/>
        </p:txBody>
      </p:sp>
      <p:sp>
        <p:nvSpPr>
          <p:cNvPr id="22" name="Shape 22"/>
          <p:cNvSpPr txBox="1"/>
          <p:nvPr>
            <p:ph type="dt" idx="10"/>
          </p:nvPr>
        </p:nvSpPr>
        <p:spPr>
          <a:xfrm>
            <a:off x="457200" y="4767263"/>
            <a:ext cx="2133599" cy="273844"/>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342900" marR="0" lvl="1"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685800" marR="0" lvl="2"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1028700" marR="0" lvl="3"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1371600" marR="0" lvl="4"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1714500" marR="0" lvl="5"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2057400" marR="0" lvl="6"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2400300" marR="0" lvl="7"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2743200" marR="0" lvl="8"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p:txBody>
      </p:sp>
      <p:sp>
        <p:nvSpPr>
          <p:cNvPr id="23" name="Shape 23"/>
          <p:cNvSpPr txBox="1"/>
          <p:nvPr>
            <p:ph type="ftr" idx="11"/>
          </p:nvPr>
        </p:nvSpPr>
        <p:spPr>
          <a:xfrm>
            <a:off x="3124200" y="4767263"/>
            <a:ext cx="2895600" cy="273844"/>
          </a:xfrm>
          <a:prstGeom prst="rect">
            <a:avLst/>
          </a:prstGeom>
          <a:noFill/>
          <a:ln>
            <a:noFill/>
          </a:ln>
        </p:spPr>
        <p:txBody>
          <a:bodyPr lIns="91425" tIns="91425" rIns="91425" bIns="91425" anchor="ctr" anchorCtr="0"/>
          <a:lstStyle>
            <a:lvl1pPr marL="0" marR="0" lvl="0" indent="0" algn="ctr" rtl="0">
              <a:spcBef>
                <a:spcPts val="0"/>
              </a:spcBef>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342900" marR="0" lvl="1"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685800" marR="0" lvl="2"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1028700" marR="0" lvl="3"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1371600" marR="0" lvl="4"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1714500" marR="0" lvl="5"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2057400" marR="0" lvl="6"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2400300" marR="0" lvl="7"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2743200" marR="0" lvl="8"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p:txBody>
      </p:sp>
      <p:sp>
        <p:nvSpPr>
          <p:cNvPr id="24" name="Shape 24"/>
          <p:cNvSpPr txBox="1"/>
          <p:nvPr>
            <p:ph type="sldNum" idx="12"/>
          </p:nvPr>
        </p:nvSpPr>
        <p:spPr>
          <a:xfrm>
            <a:off x="6553200" y="4767263"/>
            <a:ext cx="2133599" cy="273844"/>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rgbClr val="252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21.jpe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GI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0" y="0"/>
            <a:ext cx="4635500" cy="51435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880679" y="1247775"/>
            <a:ext cx="2800350" cy="2800350"/>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p:cNvSpPr>
            <a:spLocks noEditPoints="1"/>
          </p:cNvSpPr>
          <p:nvPr/>
        </p:nvSpPr>
        <p:spPr bwMode="auto">
          <a:xfrm rot="20365618">
            <a:off x="208368" y="6368541"/>
            <a:ext cx="757923" cy="757921"/>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等腰三角形 10"/>
          <p:cNvSpPr/>
          <p:nvPr/>
        </p:nvSpPr>
        <p:spPr>
          <a:xfrm rot="1344424">
            <a:off x="1571128" y="2836501"/>
            <a:ext cx="204601" cy="2544229"/>
          </a:xfrm>
          <a:prstGeom prst="triangle">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61708" y="2219078"/>
            <a:ext cx="4466898" cy="483235"/>
          </a:xfrm>
          <a:prstGeom prst="rect">
            <a:avLst/>
          </a:prstGeom>
          <a:no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实战Bro网络入侵取证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4561840" y="2828290"/>
            <a:ext cx="2569210" cy="365760"/>
          </a:xfrm>
          <a:prstGeom prst="rect">
            <a:avLst/>
          </a:prstGeom>
        </p:spPr>
        <p:txBody>
          <a:bodyPr wrap="square">
            <a:spAutoFit/>
          </a:bodyPr>
          <a:lstStyle/>
          <a:p>
            <a:pPr algn="r">
              <a:lnSpc>
                <a:spcPct val="150000"/>
              </a:lnSpc>
            </a:pPr>
            <a:r>
              <a:rPr lang="en-US" altLang="zh-CN"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a:t>
            </a:r>
            <a:r>
              <a:rPr lang="zh-CN" altLang="en-US"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张之婧 陈安莹  </a:t>
            </a:r>
            <a:r>
              <a:rPr lang="en-US" altLang="zh-CN"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2016.12.16 </a:t>
            </a:r>
            <a:endParaRPr lang="en-US" altLang="zh-CN"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2" name="矩形 11"/>
          <p:cNvSpPr/>
          <p:nvPr/>
        </p:nvSpPr>
        <p:spPr>
          <a:xfrm>
            <a:off x="4474386" y="2152267"/>
            <a:ext cx="45719" cy="1197837"/>
          </a:xfrm>
          <a:prstGeom prst="rect">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591"/>
    </mc:Choice>
    <mc:Fallback>
      <p:transition spd="slow" advTm="3591"/>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grpId="1" nodeType="afterEffect" p14:presetBounceEnd="97000">
                                      <p:stCondLst>
                                        <p:cond delay="0"/>
                                      </p:stCondLst>
                                      <p:childTnLst>
                                        <p:animScale p14:bounceEnd="97000">
                                          <p:cBhvr>
                                            <p:cTn id="11" dur="800" fill="hold"/>
                                            <p:tgtEl>
                                              <p:spTgt spid="2"/>
                                            </p:tgtEl>
                                          </p:cBhvr>
                                          <p:by x="108000" y="108000"/>
                                        </p:animScale>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1000"/>
                                            <p:tgtEl>
                                              <p:spTgt spid="11"/>
                                            </p:tgtEl>
                                          </p:cBhvr>
                                        </p:animEffect>
                                      </p:childTnLst>
                                    </p:cTn>
                                  </p:par>
                                  <p:par>
                                    <p:cTn id="15" presetID="56" presetClass="path" presetSubtype="0" decel="77000" fill="hold" grpId="0" nodeType="withEffect">
                                      <p:stCondLst>
                                        <p:cond delay="200"/>
                                      </p:stCondLst>
                                      <p:childTnLst>
                                        <p:animMotion origin="layout" path="M 1.66667E-6 1.60494E-6 L 0.1868 -0.79846 " pathEditMode="relative" rAng="0" ptsTypes="AA">
                                          <p:cBhvr>
                                            <p:cTn id="16" dur="1000" fill="hold"/>
                                            <p:tgtEl>
                                              <p:spTgt spid="8"/>
                                            </p:tgtEl>
                                            <p:attrNameLst>
                                              <p:attrName>ppt_x</p:attrName>
                                              <p:attrName>ppt_y</p:attrName>
                                            </p:attrNameLst>
                                          </p:cBhvr>
                                          <p:rCtr x="9340" y="-39938"/>
                                        </p:animMotion>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11" grpId="0" animBg="1"/>
          <p:bldP spid="9" grpId="0"/>
          <p:bldP spid="10" grpId="0"/>
          <p:bldP spid="1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grpId="1" nodeType="afterEffect">
                                      <p:stCondLst>
                                        <p:cond delay="0"/>
                                      </p:stCondLst>
                                      <p:childTnLst>
                                        <p:animScale>
                                          <p:cBhvr>
                                            <p:cTn id="11" dur="800" fill="hold"/>
                                            <p:tgtEl>
                                              <p:spTgt spid="2"/>
                                            </p:tgtEl>
                                          </p:cBhvr>
                                          <p:by x="108000" y="108000"/>
                                        </p:animScale>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1000"/>
                                            <p:tgtEl>
                                              <p:spTgt spid="11"/>
                                            </p:tgtEl>
                                          </p:cBhvr>
                                        </p:animEffect>
                                      </p:childTnLst>
                                    </p:cTn>
                                  </p:par>
                                  <p:par>
                                    <p:cTn id="15" presetID="56" presetClass="path" presetSubtype="0" decel="77000" fill="hold" grpId="0" nodeType="withEffect">
                                      <p:stCondLst>
                                        <p:cond delay="200"/>
                                      </p:stCondLst>
                                      <p:childTnLst>
                                        <p:animMotion origin="layout" path="M 1.66667E-6 1.60494E-6 L 0.1868 -0.79846 " pathEditMode="relative" rAng="0" ptsTypes="AA">
                                          <p:cBhvr>
                                            <p:cTn id="16" dur="1000" fill="hold"/>
                                            <p:tgtEl>
                                              <p:spTgt spid="8"/>
                                            </p:tgtEl>
                                            <p:attrNameLst>
                                              <p:attrName>ppt_x</p:attrName>
                                              <p:attrName>ppt_y</p:attrName>
                                            </p:attrNameLst>
                                          </p:cBhvr>
                                          <p:rCtr x="9340" y="-39938"/>
                                        </p:animMotion>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11" grpId="0" animBg="1"/>
          <p:bldP spid="9" grpId="0"/>
          <p:bldP spid="10" grpId="0"/>
          <p:bldP spid="12"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32505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443990"/>
            <a:ext cx="7742555" cy="149796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由于Synonymous泄漏</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的</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其他信息，</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HBDairy确定某员工不慎使用未加密的电子邮件转发了敏感文档。</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分析email.pcap中的SMTP流量</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查找文档并确定发送电子邮件的人员。</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email1"/>
          <p:cNvPicPr>
            <a:picLocks noChangeAspect="1"/>
          </p:cNvPicPr>
          <p:nvPr/>
        </p:nvPicPr>
        <p:blipFill>
          <a:blip r:embed="rId1"/>
          <a:stretch>
            <a:fillRect/>
          </a:stretch>
        </p:blipFill>
        <p:spPr>
          <a:xfrm>
            <a:off x="508000" y="1297940"/>
            <a:ext cx="8150860" cy="3455670"/>
          </a:xfrm>
          <a:prstGeom prst="rect">
            <a:avLst/>
          </a:prstGeom>
        </p:spPr>
      </p:pic>
      <p:sp>
        <p:nvSpPr>
          <p:cNvPr id="4" name="文本框 3"/>
          <p:cNvSpPr txBox="1"/>
          <p:nvPr/>
        </p:nvSpPr>
        <p:spPr>
          <a:xfrm>
            <a:off x="620395" y="913130"/>
            <a:ext cx="32505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3870960" y="978535"/>
            <a:ext cx="4633595" cy="31940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使用bro -r email.pcap运行Bro，生成新文件smtp.log。</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email_find_file1"/>
          <p:cNvPicPr>
            <a:picLocks noChangeAspect="1"/>
          </p:cNvPicPr>
          <p:nvPr/>
        </p:nvPicPr>
        <p:blipFill>
          <a:blip r:embed="rId1"/>
          <a:stretch>
            <a:fillRect/>
          </a:stretch>
        </p:blipFill>
        <p:spPr>
          <a:xfrm>
            <a:off x="491490" y="697865"/>
            <a:ext cx="8161020" cy="4058285"/>
          </a:xfrm>
          <a:prstGeom prst="rect">
            <a:avLst/>
          </a:prstGeom>
        </p:spPr>
      </p:pic>
      <p:sp>
        <p:nvSpPr>
          <p:cNvPr id="4" name="文本框 3"/>
          <p:cNvSpPr txBox="1"/>
          <p:nvPr/>
        </p:nvSpPr>
        <p:spPr>
          <a:xfrm>
            <a:off x="5401945" y="2317115"/>
            <a:ext cx="32505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 name="文本框 1"/>
          <p:cNvSpPr txBox="1"/>
          <p:nvPr/>
        </p:nvSpPr>
        <p:spPr>
          <a:xfrm>
            <a:off x="5401945" y="2929890"/>
            <a:ext cx="3250565" cy="112204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发现敏感文档</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cat files.log | grep 192.168.121.179 或者 wireshark过滤</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522095"/>
            <a:ext cx="7771765" cy="149796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敏感文档的详细内容又是什么？</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无论哪个文件分析器最终作用于文件，关于文件的一般信息被记录在files.log中。</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但我们需要从pcap中提取并保存advice.pdf。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12800"/>
            <a:ext cx="791019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2724150" y="812800"/>
            <a:ext cx="6043930" cy="3818890"/>
          </a:xfrm>
          <a:prstGeom prst="rect">
            <a:avLst/>
          </a:prstGeom>
          <a:noFill/>
        </p:spPr>
        <p:txBody>
          <a:bodyPr wrap="square" rtlCol="0">
            <a:spAutoFit/>
          </a:bodyPr>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global ext_map: table[string] of string =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["application/x-dosexec"] = "exe",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["application/pdf"] = "pdf",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["text/plain"] = "txt",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["image/jpeg"] = "jpg",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["image/png"] = "png",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["text/html"] = "html",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spcAft>
                <a:spcPts val="0"/>
              </a:spcAft>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&amp;default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spcAft>
                <a:spcPts val="0"/>
              </a:spcAft>
              <a:buClr>
                <a:srgbClr val="7F7F7F"/>
              </a:buClr>
              <a:buSzPct val="25000"/>
              <a:buFont typeface="Arial" panose="020B0604020202020204"/>
              <a:buNone/>
            </a:pP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spcAft>
                <a:spcPts val="0"/>
              </a:spcAft>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event file_sniff(f: fa_file, meta:fa_metadata)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if ( ! meta?$mime_type || meta$mime_type != "application/pdf" ) return;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local ext =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if ( meta?$mime_type ) ext = ext_map[meta$mime_type];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local fname = fmt("%s-%s.%s", f$source, f$id, ext);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Files::add_analyzer(f, Files::ANALYZER_EXTRACT, [$extract_filename=fname]); } </a:t>
            </a:r>
            <a:endParaRPr lang="zh-CN" altLang="en-US" sz="1400">
              <a:solidFill>
                <a:schemeClr val="tx1"/>
              </a:solidFill>
              <a:latin typeface="+mj-lt"/>
              <a:ea typeface="Yu Gothic" panose="020B0400000000000000" charset="-128"/>
              <a:cs typeface="Calibri" panose="020F0502020204030204"/>
              <a:sym typeface="Calibri" panose="020F0502020204030204"/>
            </a:endParaRPr>
          </a:p>
        </p:txBody>
      </p:sp>
      <p:sp>
        <p:nvSpPr>
          <p:cNvPr id="4" name="文本框 3"/>
          <p:cNvSpPr txBox="1"/>
          <p:nvPr/>
        </p:nvSpPr>
        <p:spPr>
          <a:xfrm>
            <a:off x="620395" y="1311275"/>
            <a:ext cx="2540000" cy="90741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Bro通常不过问文档内容。</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可以自己编写规则</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告诉Bro怎么做。</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74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3" name="图片 2" descr="file_sniff"/>
          <p:cNvPicPr>
            <a:picLocks noChangeAspect="1"/>
          </p:cNvPicPr>
          <p:nvPr/>
        </p:nvPicPr>
        <p:blipFill>
          <a:blip r:embed="rId1"/>
          <a:stretch>
            <a:fillRect/>
          </a:stretch>
        </p:blipFill>
        <p:spPr>
          <a:xfrm>
            <a:off x="508635" y="1276985"/>
            <a:ext cx="8148320" cy="2757170"/>
          </a:xfrm>
          <a:prstGeom prst="rect">
            <a:avLst/>
          </a:prstGeom>
        </p:spPr>
      </p:pic>
      <p:sp>
        <p:nvSpPr>
          <p:cNvPr id="4" name="文本框 3"/>
          <p:cNvSpPr txBox="1"/>
          <p:nvPr/>
        </p:nvSpPr>
        <p:spPr>
          <a:xfrm>
            <a:off x="686435" y="4065270"/>
            <a:ext cx="7771765" cy="61404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在目录extract_files中看到一个新文件：SMTP-FAhpVH1rNrOi4Mm9uf.pdf</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打开PDF发现Sylvester B. LeSharq，Esq泄露了机密文件advice.pdf</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745" y="892175"/>
            <a:ext cx="7771765" cy="309753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4 Notube - Network T-shooting</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HBDairy向其员工提供的竞争优势之一是在线访问YouTube。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最近，许多不满的员工抱怨说，他们的浏览器在尝试访问YouTube时报告“无法加载网页”。</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在notube.pcap中分析网络流量，了解Synonymous如何中断了YouTube访问。</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我们需要找到与YouTube相关的流量，即相应TCP连接的IP地址。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重放网络环境</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 -r notube.pcap。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6745" y="3826510"/>
            <a:ext cx="6704330" cy="61277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要查找名称到地址映射，应该检查DNS日志：</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bro-cut  query  answers  &lt; dns.log  |  awk  -F$'\t'  '$1 ~ /youtube/'  |  less</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ubdomain"/>
          <p:cNvPicPr>
            <a:picLocks noChangeAspect="1"/>
          </p:cNvPicPr>
          <p:nvPr/>
        </p:nvPicPr>
        <p:blipFill>
          <a:blip r:embed="rId1"/>
          <a:stretch>
            <a:fillRect/>
          </a:stretch>
        </p:blipFill>
        <p:spPr>
          <a:xfrm>
            <a:off x="502920" y="697865"/>
            <a:ext cx="8162290" cy="40392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74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4 Notube</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00" name="文本框 99"/>
          <p:cNvSpPr txBox="1"/>
          <p:nvPr/>
        </p:nvSpPr>
        <p:spPr>
          <a:xfrm>
            <a:off x="626745" y="1276985"/>
            <a:ext cx="7912735" cy="1028700"/>
          </a:xfrm>
          <a:prstGeom prst="rect">
            <a:avLst/>
          </a:prstGeom>
          <a:noFill/>
          <a:ln w="9525">
            <a:noFill/>
          </a:ln>
        </p:spPr>
        <p:txBody>
          <a:bodyPr wrap="square">
            <a:spAutoFit/>
          </a:bodyPr>
          <a:p>
            <a:pPr marL="0" indent="0" algn="l">
              <a:lnSpc>
                <a:spcPct val="110000"/>
              </a:lnSpc>
            </a:pP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看起来像是</a:t>
            </a:r>
            <a:r>
              <a:rPr lang="en-US" altLang="zh-CN" sz="1400" b="0" u="none">
                <a:latin typeface="微软雅黑" panose="020B0503020204020204" pitchFamily="34" charset="-122"/>
                <a:ea typeface="微软雅黑" panose="020B0503020204020204" pitchFamily="34" charset="-122"/>
                <a:cs typeface="宋体" panose="02010600030101010101" pitchFamily="2" charset="-122"/>
              </a:rPr>
              <a:t>YouTube</a:t>
            </a: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内容分发网络（</a:t>
            </a:r>
            <a:r>
              <a:rPr lang="en-US" altLang="zh-CN" sz="1400" b="0" u="none">
                <a:latin typeface="微软雅黑" panose="020B0503020204020204" pitchFamily="34" charset="-122"/>
                <a:ea typeface="微软雅黑" panose="020B0503020204020204" pitchFamily="34" charset="-122"/>
                <a:cs typeface="Calibri" panose="020F0502020204030204" charset="0"/>
              </a:rPr>
              <a:t>CDN</a:t>
            </a: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）使用块</a:t>
            </a:r>
            <a:r>
              <a:rPr lang="en-US" altLang="zh-CN" sz="1400" b="0" u="none">
                <a:latin typeface="微软雅黑" panose="020B0503020204020204" pitchFamily="34" charset="-122"/>
                <a:ea typeface="微软雅黑" panose="020B0503020204020204" pitchFamily="34" charset="-122"/>
                <a:cs typeface="Calibri" panose="020F0502020204030204" charset="0"/>
              </a:rPr>
              <a:t>74.125</a:t>
            </a:r>
            <a:r>
              <a:rPr lang="en-US" altLang="zh-CN" sz="1400" b="0" u="none">
                <a:latin typeface="微软雅黑" panose="020B0503020204020204" pitchFamily="34" charset="-122"/>
                <a:ea typeface="微软雅黑" panose="020B0503020204020204" pitchFamily="34" charset="-122"/>
                <a:cs typeface="宋体" panose="02010600030101010101" pitchFamily="2" charset="-122"/>
              </a:rPr>
              <a:t>.</a:t>
            </a:r>
            <a:r>
              <a:rPr lang="en-US" altLang="zh-CN" sz="1400" b="0" u="none">
                <a:latin typeface="微软雅黑" panose="020B0503020204020204" pitchFamily="34" charset="-122"/>
                <a:ea typeface="微软雅黑" panose="020B0503020204020204" pitchFamily="34" charset="-122"/>
                <a:cs typeface="Calibri" panose="020F0502020204030204" charset="0"/>
              </a:rPr>
              <a:t>*</a:t>
            </a: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中的地址。</a:t>
            </a:r>
            <a:endParaRPr lang="zh-CN" altLang="en-US" sz="1400" b="0" u="none">
              <a:latin typeface="微软雅黑" panose="020B0503020204020204" pitchFamily="34" charset="-122"/>
              <a:ea typeface="微软雅黑" panose="020B0503020204020204" pitchFamily="34" charset="-122"/>
              <a:cs typeface="宋体" panose="02010600030101010101" pitchFamily="2" charset="-122"/>
            </a:endParaRPr>
          </a:p>
          <a:p>
            <a:pPr marL="0" indent="0" algn="l">
              <a:lnSpc>
                <a:spcPct val="110000"/>
              </a:lnSpc>
            </a:pP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涉及这些地址的连接的</a:t>
            </a:r>
            <a:r>
              <a:rPr lang="en-US" altLang="zh-CN" sz="1400" b="0" u="none">
                <a:latin typeface="微软雅黑" panose="020B0503020204020204" pitchFamily="34" charset="-122"/>
                <a:ea typeface="微软雅黑" panose="020B0503020204020204" pitchFamily="34" charset="-122"/>
                <a:cs typeface="宋体" panose="02010600030101010101" pitchFamily="2" charset="-122"/>
              </a:rPr>
              <a:t>TCP</a:t>
            </a: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状态如何？ </a:t>
            </a:r>
            <a:endParaRPr lang="zh-CN" altLang="en-US" sz="1400" b="0" u="none">
              <a:latin typeface="微软雅黑" panose="020B0503020204020204" pitchFamily="34" charset="-122"/>
              <a:ea typeface="微软雅黑" panose="020B0503020204020204" pitchFamily="34" charset="-122"/>
              <a:cs typeface="宋体" panose="02010600030101010101" pitchFamily="2" charset="-122"/>
            </a:endParaRPr>
          </a:p>
          <a:p>
            <a:endParaRPr lang="zh-CN" altLang="en-US" sz="1400">
              <a:latin typeface="微软雅黑" panose="020B0503020204020204" pitchFamily="34" charset="-122"/>
              <a:ea typeface="微软雅黑" panose="020B0503020204020204" pitchFamily="34" charset="-122"/>
            </a:endParaRPr>
          </a:p>
        </p:txBody>
      </p:sp>
      <p:pic>
        <p:nvPicPr>
          <p:cNvPr id="3" name="图片 2" descr="tcp_states"/>
          <p:cNvPicPr>
            <a:picLocks noChangeAspect="1"/>
          </p:cNvPicPr>
          <p:nvPr/>
        </p:nvPicPr>
        <p:blipFill>
          <a:blip r:embed="rId1"/>
          <a:stretch>
            <a:fillRect/>
          </a:stretch>
        </p:blipFill>
        <p:spPr>
          <a:xfrm>
            <a:off x="1557655" y="1873885"/>
            <a:ext cx="6051550" cy="2702560"/>
          </a:xfrm>
          <a:prstGeom prst="rect">
            <a:avLst/>
          </a:prstGeom>
        </p:spPr>
      </p:pic>
      <p:sp>
        <p:nvSpPr>
          <p:cNvPr id="4" name="文本框 3"/>
          <p:cNvSpPr txBox="1"/>
          <p:nvPr/>
        </p:nvSpPr>
        <p:spPr>
          <a:xfrm>
            <a:off x="3726180" y="2985135"/>
            <a:ext cx="3569335" cy="1190625"/>
          </a:xfrm>
          <a:prstGeom prst="rect">
            <a:avLst/>
          </a:prstGeom>
          <a:noFill/>
          <a:ln>
            <a:solidFill>
              <a:schemeClr val="bg1"/>
            </a:solidFill>
          </a:ln>
        </p:spPr>
        <p:txBody>
          <a:bodyPr wrap="none" lIns="91425" tIns="45700" rIns="91425" bIns="45700" anchor="t" anchorCtr="0">
            <a:noAutofit/>
          </a:bodyPr>
          <a:p>
            <a:pPr marL="0" marR="0" lvl="0" indent="0" algn="l" rtl="0">
              <a:spcBef>
                <a:spcPts val="0"/>
              </a:spcBef>
              <a:buSzPct val="25000"/>
              <a:buNone/>
            </a:pPr>
            <a:r>
              <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376个失败的连接——初始SYN</a:t>
            </a:r>
            <a:r>
              <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REJ</a:t>
            </a:r>
            <a:r>
              <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之后，开始</a:t>
            </a:r>
            <a:r>
              <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接收RST数据包！ </a:t>
            </a:r>
            <a:endPar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b="1">
                <a:solidFill>
                  <a:schemeClr val="tx2">
                    <a:lumMod val="60000"/>
                    <a:lumOff val="4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-&gt; </a:t>
            </a:r>
            <a:r>
              <a:rPr lang="zh-CN" altLang="en-US" sz="1400" b="1">
                <a:solidFill>
                  <a:schemeClr val="tx2">
                    <a:lumMod val="60000"/>
                    <a:lumOff val="4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复位攻击</a:t>
            </a:r>
            <a:endParaRPr lang="en-US" altLang="en-US" sz="1400" b="1">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74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4 Notube</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00" name="文本框 99"/>
          <p:cNvSpPr txBox="1"/>
          <p:nvPr/>
        </p:nvSpPr>
        <p:spPr>
          <a:xfrm>
            <a:off x="626745" y="1405255"/>
            <a:ext cx="5948680" cy="532765"/>
          </a:xfrm>
          <a:prstGeom prst="rect">
            <a:avLst/>
          </a:prstGeom>
          <a:noFill/>
          <a:ln w="9525">
            <a:noFill/>
          </a:ln>
        </p:spPr>
        <p:txBody>
          <a:bodyPr wrap="square">
            <a:spAutoFit/>
          </a:bodyPr>
          <a:p>
            <a:pPr marL="0" indent="0" algn="l"/>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为了确保这是一个合理的估计，我们看看是否真的有受害者。 </a:t>
            </a:r>
            <a:endParaRPr lang="zh-CN" altLang="en-US" sz="1400">
              <a:latin typeface="微软雅黑" panose="020B0503020204020204" pitchFamily="34" charset="-122"/>
              <a:ea typeface="微软雅黑" panose="020B0503020204020204" pitchFamily="34" charset="-122"/>
            </a:endParaRPr>
          </a:p>
        </p:txBody>
      </p:sp>
      <p:pic>
        <p:nvPicPr>
          <p:cNvPr id="3" name="图片 2" descr="find_victims"/>
          <p:cNvPicPr>
            <a:picLocks noChangeAspect="1"/>
          </p:cNvPicPr>
          <p:nvPr/>
        </p:nvPicPr>
        <p:blipFill>
          <a:blip r:embed="rId1"/>
          <a:stretch>
            <a:fillRect/>
          </a:stretch>
        </p:blipFill>
        <p:spPr>
          <a:xfrm>
            <a:off x="1355725" y="2066290"/>
            <a:ext cx="6314440" cy="2076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07085" y="2811780"/>
            <a:ext cx="4583430" cy="1588135"/>
          </a:xfrm>
          <a:prstGeom prst="rect">
            <a:avLst/>
          </a:prstGeom>
          <a:noFill/>
        </p:spPr>
        <p:txBody>
          <a:bodyPr wrap="square" rtlCol="0">
            <a:spAutoFit/>
          </a:bodyPr>
          <a:p>
            <a:pPr marL="0" marR="0" lvl="0" indent="0" algn="l" rtl="0">
              <a:lnSpc>
                <a:spcPct val="110000"/>
              </a:lnSpc>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实验对象：</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illauth.pcap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theft.pcap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email.pcap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notube.pcap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 name="文本框 4"/>
          <p:cNvSpPr txBox="1"/>
          <p:nvPr/>
        </p:nvSpPr>
        <p:spPr>
          <a:xfrm>
            <a:off x="640080" y="951230"/>
            <a:ext cx="3550920" cy="132969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HBDiary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基于情报的应急响应</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场景还原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语义还原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6" name="文本框 5"/>
          <p:cNvSpPr txBox="1"/>
          <p:nvPr/>
        </p:nvSpPr>
        <p:spPr>
          <a:xfrm>
            <a:off x="807085" y="2211705"/>
            <a:ext cx="4940935" cy="90868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实验环境：</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 version 2.5-beta-19  / Kali Rolling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9144000"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211705" y="1969770"/>
            <a:ext cx="5313680" cy="1850390"/>
          </a:xfrm>
          <a:prstGeom prst="rect">
            <a:avLst/>
          </a:prstGeom>
          <a:noFill/>
        </p:spPr>
        <p:txBody>
          <a:bodyPr wrap="none" rtlCol="0">
            <a:spAutoFit/>
          </a:bodyPr>
          <a:p>
            <a:pPr marL="0" marR="0" lvl="0" indent="0" algn="l" rtl="0">
              <a:spcBef>
                <a:spcPts val="640"/>
              </a:spcBef>
              <a:buClr>
                <a:schemeClr val="lt1"/>
              </a:buClr>
              <a:buSzPct val="25000"/>
              <a:buFont typeface="Arial" panose="020B0604020202020204"/>
              <a:buNone/>
            </a:pP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基本概念</a:t>
            </a:r>
            <a:r>
              <a:rPr 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2000">
                <a:solidFill>
                  <a:schemeClr val="tx1"/>
                </a:solidFill>
                <a:latin typeface="微软雅黑" panose="020B0503020204020204" pitchFamily="34" charset="-122"/>
                <a:ea typeface="微软雅黑" panose="020B0503020204020204" pitchFamily="34" charset="-122"/>
                <a:sym typeface="+mn-ea"/>
              </a:rPr>
              <a:t>协议，事件，网络攻击与取证</a:t>
            </a:r>
            <a:endParaRPr lang="zh-CN" altLang="en-US" sz="2000">
              <a:solidFill>
                <a:schemeClr val="tx1"/>
              </a:solidFill>
              <a:latin typeface="微软雅黑" panose="020B0503020204020204" pitchFamily="34" charset="-122"/>
              <a:ea typeface="微软雅黑" panose="020B0503020204020204" pitchFamily="34" charset="-122"/>
              <a:sym typeface="+mn-ea"/>
            </a:endParaRPr>
          </a:p>
          <a:p>
            <a:pPr marL="0" marR="0" lvl="0" indent="0" algn="l" rtl="0">
              <a:spcBef>
                <a:spcPts val="640"/>
              </a:spcBef>
              <a:buClr>
                <a:srgbClr val="7F7F7F"/>
              </a:buClr>
              <a:buSzPct val="25000"/>
              <a:buFont typeface="Arial" panose="020B0604020202020204"/>
              <a:buNone/>
            </a:pPr>
            <a:endParaRPr 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		</a:t>
            </a: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概貌 与 使用姿势</a:t>
            </a:r>
            <a:endPar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endParaRPr lang="en-US" altLang="en-US">
              <a:solidFill>
                <a:schemeClr val="tx1"/>
              </a:solidFill>
              <a:sym typeface="+mn-ea"/>
            </a:endParaRPr>
          </a:p>
        </p:txBody>
      </p:sp>
    </p:spTree>
  </p:cSld>
  <p:clrMapOvr>
    <a:masterClrMapping/>
  </p:clrMapOvr>
  <p:transition spd="slow" advTm="2815">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9144000"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92480" y="1120775"/>
            <a:ext cx="5731510" cy="1939290"/>
          </a:xfrm>
          <a:prstGeom prst="rect">
            <a:avLst/>
          </a:prstGeom>
          <a:noFill/>
        </p:spPr>
        <p:txBody>
          <a:bodyPr wrap="none" rtlCol="0">
            <a:spAutoFit/>
          </a:bodyPr>
          <a:p>
            <a:pPr algn="l"/>
            <a:r>
              <a:rPr lang="zh-CN" altLang="en-US">
                <a:latin typeface="微软雅黑" panose="020B0503020204020204" pitchFamily="34" charset="-122"/>
                <a:ea typeface="微软雅黑" panose="020B0503020204020204" pitchFamily="34" charset="-122"/>
              </a:rPr>
              <a:t>事件 基本概念</a:t>
            </a:r>
            <a:endParaRPr lang="zh-CN" altLang="en-US">
              <a:latin typeface="微软雅黑" panose="020B0503020204020204" pitchFamily="34" charset="-122"/>
              <a:ea typeface="微软雅黑" panose="020B0503020204020204" pitchFamily="34" charset="-122"/>
            </a:endParaRPr>
          </a:p>
          <a:p>
            <a:pPr algn="l"/>
            <a:endParaRPr lang="zh-CN" altLang="en-US">
              <a:latin typeface="微软雅黑" panose="020B0503020204020204" pitchFamily="34" charset="-122"/>
              <a:ea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rPr>
              <a:t>状态</a:t>
            </a:r>
            <a:r>
              <a:rPr lang="en-US" altLang="zh-CN" sz="1400">
                <a:latin typeface="微软雅黑" panose="020B0503020204020204" pitchFamily="34" charset="-122"/>
                <a:ea typeface="微软雅黑" panose="020B0503020204020204" pitchFamily="34" charset="-122"/>
              </a:rPr>
              <a:t>(state)</a:t>
            </a:r>
            <a:r>
              <a:rPr lang="zh-CN" altLang="en-US" sz="1400">
                <a:latin typeface="微软雅黑" panose="020B0503020204020204" pitchFamily="34" charset="-122"/>
                <a:ea typeface="微软雅黑" panose="020B0503020204020204" pitchFamily="34" charset="-122"/>
              </a:rPr>
              <a:t> - 某个时间点的状态（UDP是无状态的）</a:t>
            </a:r>
            <a:endParaRPr lang="zh-CN" altLang="en-US" sz="1400">
              <a:latin typeface="微软雅黑" panose="020B0503020204020204" pitchFamily="34" charset="-122"/>
              <a:ea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rPr>
              <a:t>(event) </a:t>
            </a:r>
            <a:r>
              <a:rPr lang="zh-CN" altLang="en-US" sz="1400">
                <a:latin typeface="微软雅黑" panose="020B0503020204020204" pitchFamily="34" charset="-122"/>
                <a:ea typeface="微软雅黑" panose="020B0503020204020204" pitchFamily="34" charset="-122"/>
              </a:rPr>
              <a:t>- 状态的重大变化</a:t>
            </a:r>
            <a:endParaRPr lang="zh-CN" altLang="en-US" sz="1400">
              <a:latin typeface="微软雅黑" panose="020B0503020204020204" pitchFamily="34" charset="-122"/>
              <a:ea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rPr>
              <a:t>处理程序</a:t>
            </a:r>
            <a:r>
              <a:rPr lang="en-US" altLang="zh-CN" sz="1400">
                <a:latin typeface="微软雅黑" panose="020B0503020204020204" pitchFamily="34" charset="-122"/>
                <a:ea typeface="微软雅黑" panose="020B0503020204020204" pitchFamily="34" charset="-122"/>
              </a:rPr>
              <a:t>(handler)</a:t>
            </a:r>
            <a:r>
              <a:rPr lang="zh-CN" altLang="en-US" sz="1400">
                <a:latin typeface="微软雅黑" panose="020B0503020204020204" pitchFamily="34" charset="-122"/>
                <a:ea typeface="微软雅黑" panose="020B0503020204020204" pitchFamily="34" charset="-122"/>
              </a:rPr>
              <a:t> - 作用于事件的函数</a:t>
            </a:r>
            <a:endParaRPr lang="zh-CN" altLang="en-US" sz="1400">
              <a:latin typeface="微软雅黑" panose="020B0503020204020204" pitchFamily="34" charset="-122"/>
              <a:ea typeface="微软雅黑" panose="020B0503020204020204" pitchFamily="34" charset="-122"/>
            </a:endParaRPr>
          </a:p>
          <a:p>
            <a:pPr algn="l"/>
            <a:endParaRPr lang="zh-CN" altLang="en-US" sz="1400">
              <a:latin typeface="微软雅黑" panose="020B0503020204020204" pitchFamily="34" charset="-122"/>
              <a:ea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rPr>
              <a:t>事件驱动编程</a:t>
            </a:r>
            <a:r>
              <a:rPr lang="en-US" altLang="zh-CN" sz="1400">
                <a:latin typeface="微软雅黑" panose="020B0503020204020204" pitchFamily="34" charset="-122"/>
                <a:ea typeface="微软雅黑" panose="020B0503020204020204" pitchFamily="34" charset="-122"/>
              </a:rPr>
              <a:t>( event-driven programming )</a:t>
            </a:r>
            <a:r>
              <a:rPr lang="zh-CN" altLang="en-US" sz="1400">
                <a:latin typeface="微软雅黑" panose="020B0503020204020204" pitchFamily="34" charset="-122"/>
                <a:ea typeface="微软雅黑" panose="020B0503020204020204" pitchFamily="34" charset="-122"/>
              </a:rPr>
              <a:t> - 程序控制流由事件确定</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spd="slow" advTm="2815">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8" name="Shape 298"/>
          <p:cNvSpPr txBox="1"/>
          <p:nvPr/>
        </p:nvSpPr>
        <p:spPr>
          <a:xfrm>
            <a:off x="312365" y="2122727"/>
            <a:ext cx="2038499" cy="1001399"/>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Using </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a mouse</a:t>
            </a:r>
            <a:r>
              <a:rPr lang="en-US" sz="2800">
                <a:solidFill>
                  <a:schemeClr val="lt1"/>
                </a:solidFill>
                <a:latin typeface="Calibri" panose="020F0502020204030204"/>
                <a:ea typeface="Calibri" panose="020F0502020204030204"/>
                <a:cs typeface="Calibri" panose="020F0502020204030204"/>
                <a:sym typeface="Calibri" panose="020F0502020204030204"/>
              </a:rPr>
              <a:t> </a:t>
            </a:r>
            <a:endParaRPr lang="en-US" sz="2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02" name="Shape 302"/>
          <p:cNvCxnSpPr/>
          <p:nvPr/>
        </p:nvCxnSpPr>
        <p:spPr>
          <a:xfrm rot="10800000">
            <a:off x="2351084" y="2192889"/>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2" name="Shape 302"/>
          <p:cNvCxnSpPr/>
          <p:nvPr/>
        </p:nvCxnSpPr>
        <p:spPr>
          <a:xfrm rot="10800000">
            <a:off x="2351084" y="2491339"/>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3" name="Shape 302"/>
          <p:cNvCxnSpPr/>
          <p:nvPr/>
        </p:nvCxnSpPr>
        <p:spPr>
          <a:xfrm rot="10800000">
            <a:off x="2351084" y="3139674"/>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4" name="Shape 302"/>
          <p:cNvCxnSpPr/>
          <p:nvPr/>
        </p:nvCxnSpPr>
        <p:spPr>
          <a:xfrm rot="10800000">
            <a:off x="2351084" y="2816459"/>
            <a:ext cx="653699" cy="0"/>
          </a:xfrm>
          <a:prstGeom prst="straightConnector1">
            <a:avLst/>
          </a:prstGeom>
          <a:noFill/>
          <a:ln w="25400" cap="flat" cmpd="sng">
            <a:solidFill>
              <a:srgbClr val="252434"/>
            </a:solidFill>
            <a:prstDash val="solid"/>
            <a:round/>
            <a:headEnd type="triangle" w="lg" len="lg"/>
            <a:tailEnd type="none" w="med" len="med"/>
          </a:ln>
        </p:spPr>
      </p:cxnSp>
      <p:sp>
        <p:nvSpPr>
          <p:cNvPr id="318" name="Shape 318"/>
          <p:cNvSpPr/>
          <p:nvPr/>
        </p:nvSpPr>
        <p:spPr>
          <a:xfrm rot="-9795068">
            <a:off x="3630956" y="1131908"/>
            <a:ext cx="796384" cy="491537"/>
          </a:xfrm>
          <a:prstGeom prst="arc">
            <a:avLst>
              <a:gd name="adj1" fmla="val 16200000"/>
              <a:gd name="adj2" fmla="val 13040801"/>
            </a:avLst>
          </a:prstGeom>
          <a:noFill/>
          <a:ln w="25400" cap="flat" cmpd="sng">
            <a:solidFill>
              <a:srgbClr val="252434"/>
            </a:solidFill>
            <a:prstDash val="solid"/>
            <a:round/>
            <a:headEnd type="triangle" w="lg" len="lg"/>
            <a:tailEnd type="none" w="med" len="med"/>
          </a:ln>
        </p:spPr>
        <p:txBody>
          <a:bodyPr lIns="91425" tIns="91425" rIns="91425" bIns="91425" anchor="ctr" anchorCtr="0">
            <a:noAutofit/>
          </a:bodyPr>
          <a:p>
            <a:pPr marL="0" marR="0" lvl="0" indent="0" algn="l" rtl="0">
              <a:lnSpc>
                <a:spcPct val="100000"/>
              </a:lnSpc>
              <a:spcBef>
                <a:spcPts val="0"/>
              </a:spcBef>
              <a:spcAft>
                <a:spcPts val="0"/>
              </a:spcAft>
              <a:buNone/>
            </a:pPr>
          </a:p>
        </p:txBody>
      </p:sp>
      <p:grpSp>
        <p:nvGrpSpPr>
          <p:cNvPr id="299" name="Shape 299"/>
          <p:cNvGrpSpPr/>
          <p:nvPr/>
        </p:nvGrpSpPr>
        <p:grpSpPr>
          <a:xfrm>
            <a:off x="3204689" y="1896745"/>
            <a:ext cx="1894361" cy="1780540"/>
            <a:chOff x="2657261" y="4219201"/>
            <a:chExt cx="2101674" cy="731099"/>
          </a:xfrm>
        </p:grpSpPr>
        <p:sp>
          <p:nvSpPr>
            <p:cNvPr id="300" name="Shape 300"/>
            <p:cNvSpPr/>
            <p:nvPr/>
          </p:nvSpPr>
          <p:spPr>
            <a:xfrm>
              <a:off x="2657435" y="4219201"/>
              <a:ext cx="2101500"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01" name="Shape 301"/>
            <p:cNvSpPr txBox="1"/>
            <p:nvPr/>
          </p:nvSpPr>
          <p:spPr>
            <a:xfrm>
              <a:off x="2657261" y="4340703"/>
              <a:ext cx="2038801" cy="561622"/>
            </a:xfrm>
            <a:prstGeom prst="rect">
              <a:avLst/>
            </a:prstGeom>
            <a:noFill/>
            <a:ln>
              <a:noFill/>
            </a:ln>
          </p:spPr>
          <p:txBody>
            <a:bodyPr lIns="91425" tIns="45700" rIns="91425" bIns="45700" anchor="t" anchorCtr="0">
              <a:noAutofit/>
            </a:bodyPr>
            <a:p>
              <a:pPr marL="0" marR="0" lvl="0" indent="0" algn="ctr" rtl="0">
                <a:spcBef>
                  <a:spcPts val="0"/>
                </a:spcBef>
                <a:buNone/>
              </a:p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Chrome</a:t>
              </a:r>
              <a:br>
                <a:rPr lang="en-US" sz="2800">
                  <a:solidFill>
                    <a:schemeClr val="lt1"/>
                  </a:solidFill>
                  <a:latin typeface="Calibri" panose="020F0502020204030204"/>
                  <a:ea typeface="Calibri" panose="020F0502020204030204"/>
                  <a:cs typeface="Calibri" panose="020F0502020204030204"/>
                  <a:sym typeface="Calibri" panose="020F0502020204030204"/>
                </a:rPr>
              </a:br>
              <a:endParaRPr lang="en-US" sz="2800">
                <a:solidFill>
                  <a:schemeClr val="lt1"/>
                </a:solidFill>
                <a:latin typeface="Calibri" panose="020F0502020204030204"/>
                <a:ea typeface="Calibri" panose="020F0502020204030204"/>
                <a:cs typeface="Calibri" panose="020F0502020204030204"/>
                <a:sym typeface="Calibri" panose="020F0502020204030204"/>
              </a:endParaRPr>
            </a:p>
          </p:txBody>
        </p:sp>
      </p:grpSp>
      <p:cxnSp>
        <p:nvCxnSpPr>
          <p:cNvPr id="317" name="Shape 317"/>
          <p:cNvCxnSpPr/>
          <p:nvPr/>
        </p:nvCxnSpPr>
        <p:spPr>
          <a:xfrm rot="9949026">
            <a:off x="5235704" y="2043103"/>
            <a:ext cx="653829" cy="0"/>
          </a:xfrm>
          <a:prstGeom prst="straightConnector1">
            <a:avLst/>
          </a:prstGeom>
          <a:noFill/>
          <a:ln w="25400" cap="flat" cmpd="sng">
            <a:solidFill>
              <a:schemeClr val="tx1"/>
            </a:solidFill>
            <a:prstDash val="solid"/>
            <a:round/>
            <a:headEnd type="triangle" w="lg" len="lg"/>
            <a:tailEnd type="none" w="med" len="med"/>
          </a:ln>
        </p:spPr>
      </p:cxnSp>
      <p:cxnSp>
        <p:nvCxnSpPr>
          <p:cNvPr id="313" name="Shape 313"/>
          <p:cNvCxnSpPr/>
          <p:nvPr/>
        </p:nvCxnSpPr>
        <p:spPr>
          <a:xfrm rot="10800000">
            <a:off x="5245610" y="2727255"/>
            <a:ext cx="653699" cy="0"/>
          </a:xfrm>
          <a:prstGeom prst="straightConnector1">
            <a:avLst/>
          </a:prstGeom>
          <a:noFill/>
          <a:ln w="25400" cap="flat" cmpd="sng">
            <a:solidFill>
              <a:schemeClr val="tx1"/>
            </a:solidFill>
            <a:prstDash val="solid"/>
            <a:round/>
            <a:headEnd type="triangle" w="lg" len="lg"/>
            <a:tailEnd type="none" w="med" len="med"/>
          </a:ln>
        </p:spPr>
      </p:cxnSp>
      <p:cxnSp>
        <p:nvCxnSpPr>
          <p:cNvPr id="312" name="Shape 312"/>
          <p:cNvCxnSpPr/>
          <p:nvPr/>
        </p:nvCxnSpPr>
        <p:spPr>
          <a:xfrm rot="-9949026">
            <a:off x="5235711" y="3411360"/>
            <a:ext cx="653829" cy="0"/>
          </a:xfrm>
          <a:prstGeom prst="straightConnector1">
            <a:avLst/>
          </a:prstGeom>
          <a:noFill/>
          <a:ln w="25400" cap="flat" cmpd="sng">
            <a:solidFill>
              <a:schemeClr val="tx1"/>
            </a:solidFill>
            <a:prstDash val="solid"/>
            <a:round/>
            <a:headEnd type="triangle" w="lg" len="lg"/>
            <a:tailEnd type="none" w="med" len="med"/>
          </a:ln>
        </p:spPr>
      </p:cxnSp>
      <p:grpSp>
        <p:nvGrpSpPr>
          <p:cNvPr id="314" name="Shape 314"/>
          <p:cNvGrpSpPr/>
          <p:nvPr/>
        </p:nvGrpSpPr>
        <p:grpSpPr>
          <a:xfrm>
            <a:off x="6070218" y="1524635"/>
            <a:ext cx="2310130" cy="520065"/>
            <a:chOff x="2609541" y="4219201"/>
            <a:chExt cx="3287390" cy="731099"/>
          </a:xfrm>
        </p:grpSpPr>
        <p:sp>
          <p:nvSpPr>
            <p:cNvPr id="315" name="Shape 315"/>
            <p:cNvSpPr/>
            <p:nvPr/>
          </p:nvSpPr>
          <p:spPr>
            <a:xfrm>
              <a:off x="2657433" y="4219201"/>
              <a:ext cx="3229200" cy="731099"/>
            </a:xfrm>
            <a:prstGeom prst="roundRect">
              <a:avLst>
                <a:gd name="adj" fmla="val 16667"/>
              </a:avLst>
            </a:prstGeom>
            <a:noFill/>
            <a:ln w="9525" cap="flat" cmpd="sng">
              <a:solidFill>
                <a:srgbClr val="101010"/>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16" name="Shape 316"/>
            <p:cNvSpPr txBox="1"/>
            <p:nvPr/>
          </p:nvSpPr>
          <p:spPr>
            <a:xfrm>
              <a:off x="2609541" y="4310254"/>
              <a:ext cx="3287390" cy="445444"/>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onMouseClick</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grpSp>
      <p:grpSp>
        <p:nvGrpSpPr>
          <p:cNvPr id="306" name="Shape 306"/>
          <p:cNvGrpSpPr/>
          <p:nvPr/>
        </p:nvGrpSpPr>
        <p:grpSpPr>
          <a:xfrm>
            <a:off x="6118225" y="2486025"/>
            <a:ext cx="2395855" cy="490855"/>
            <a:chOff x="2657454" y="4219210"/>
            <a:chExt cx="3266699" cy="731099"/>
          </a:xfrm>
        </p:grpSpPr>
        <p:sp>
          <p:nvSpPr>
            <p:cNvPr id="307" name="Shape 307"/>
            <p:cNvSpPr/>
            <p:nvPr/>
          </p:nvSpPr>
          <p:spPr>
            <a:xfrm>
              <a:off x="2657454" y="4219210"/>
              <a:ext cx="3266699" cy="731099"/>
            </a:xfrm>
            <a:prstGeom prst="roundRect">
              <a:avLst>
                <a:gd name="adj" fmla="val 16667"/>
              </a:avLst>
            </a:prstGeom>
            <a:noFill/>
            <a:ln w="9525" cap="flat" cmpd="sng">
              <a:solidFill>
                <a:srgbClr val="252434"/>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08" name="Shape 308"/>
            <p:cNvSpPr txBox="1"/>
            <p:nvPr/>
          </p:nvSpPr>
          <p:spPr>
            <a:xfrm>
              <a:off x="2729499" y="4226776"/>
              <a:ext cx="3083147" cy="639357"/>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onMouseOver</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grpSp>
      <p:grpSp>
        <p:nvGrpSpPr>
          <p:cNvPr id="309" name="Shape 309"/>
          <p:cNvGrpSpPr/>
          <p:nvPr/>
        </p:nvGrpSpPr>
        <p:grpSpPr>
          <a:xfrm>
            <a:off x="6103760" y="3412490"/>
            <a:ext cx="2414765" cy="499110"/>
            <a:chOff x="2637547" y="4219203"/>
            <a:chExt cx="3286577" cy="731099"/>
          </a:xfrm>
        </p:grpSpPr>
        <p:sp>
          <p:nvSpPr>
            <p:cNvPr id="310" name="Shape 310"/>
            <p:cNvSpPr/>
            <p:nvPr/>
          </p:nvSpPr>
          <p:spPr>
            <a:xfrm>
              <a:off x="2657425" y="4219203"/>
              <a:ext cx="3266699" cy="731099"/>
            </a:xfrm>
            <a:prstGeom prst="roundRect">
              <a:avLst>
                <a:gd name="adj" fmla="val 16667"/>
              </a:avLst>
            </a:prstGeom>
            <a:noFill/>
            <a:ln w="9525" cap="flat" cmpd="sng">
              <a:solidFill>
                <a:srgbClr val="252434"/>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11" name="Shape 311"/>
            <p:cNvSpPr txBox="1"/>
            <p:nvPr/>
          </p:nvSpPr>
          <p:spPr>
            <a:xfrm>
              <a:off x="2637547" y="4219203"/>
              <a:ext cx="3259976" cy="478098"/>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onMouseDown</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grpSp>
      <p:sp>
        <p:nvSpPr>
          <p:cNvPr id="5" name="文本框 4"/>
          <p:cNvSpPr txBox="1"/>
          <p:nvPr/>
        </p:nvSpPr>
        <p:spPr>
          <a:xfrm>
            <a:off x="687070" y="1027430"/>
            <a:ext cx="1981835" cy="642620"/>
          </a:xfrm>
          <a:prstGeom prst="rect">
            <a:avLst/>
          </a:prstGeom>
          <a:noFill/>
        </p:spPr>
        <p:txBody>
          <a:bodyPr wrap="none" rtlCol="0">
            <a:spAutoFit/>
          </a:bodyPr>
          <a:p>
            <a:pPr algn="l"/>
            <a:r>
              <a:rPr lang="en-US">
                <a:solidFill>
                  <a:schemeClr val="tx1"/>
                </a:solidFill>
                <a:latin typeface="Calibri" panose="020F0502020204030204"/>
                <a:ea typeface="Calibri" panose="020F0502020204030204"/>
                <a:cs typeface="Calibri" panose="020F0502020204030204"/>
                <a:sym typeface="Calibri" panose="020F0502020204030204"/>
              </a:rPr>
              <a:t>Example: Javascript</a:t>
            </a:r>
            <a:endParaRPr lang="en-US" b="0" i="0" u="none" strike="noStrike" cap="none">
              <a:solidFill>
                <a:schemeClr val="tx1"/>
              </a:solidFill>
              <a:latin typeface="Calibri" panose="020F0502020204030204"/>
              <a:ea typeface="Calibri" panose="020F0502020204030204"/>
              <a:cs typeface="Calibri" panose="020F0502020204030204"/>
              <a:sym typeface="Calibri" panose="020F0502020204030204"/>
            </a:endParaRPr>
          </a:p>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95020" y="1006475"/>
            <a:ext cx="1530350" cy="368300"/>
          </a:xfrm>
          <a:prstGeom prst="rect">
            <a:avLst/>
          </a:prstGeom>
          <a:noFill/>
        </p:spPr>
        <p:txBody>
          <a:bodyPr wrap="none" rtlCol="0">
            <a:spAutoFit/>
          </a:bodyPr>
          <a:p>
            <a:pPr algn="l"/>
            <a:r>
              <a:rPr lang="en-US">
                <a:solidFill>
                  <a:schemeClr val="tx1"/>
                </a:solidFill>
                <a:latin typeface="Calibri" panose="020F0502020204030204"/>
                <a:ea typeface="Calibri" panose="020F0502020204030204"/>
                <a:cs typeface="Calibri" panose="020F0502020204030204"/>
                <a:sym typeface="Calibri" panose="020F0502020204030204"/>
              </a:rPr>
              <a:t>Example: NIDS</a:t>
            </a:r>
            <a:endParaRPr lang="en-US" altLang="en-US">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50" name="Shape 350"/>
          <p:cNvSpPr txBox="1"/>
          <p:nvPr/>
        </p:nvSpPr>
        <p:spPr>
          <a:xfrm>
            <a:off x="422220" y="2076369"/>
            <a:ext cx="2038499" cy="1460700"/>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Packets </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and </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streams</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cxnSp>
        <p:nvCxnSpPr>
          <p:cNvPr id="354" name="Shape 354"/>
          <p:cNvCxnSpPr/>
          <p:nvPr/>
        </p:nvCxnSpPr>
        <p:spPr>
          <a:xfrm rot="10800000">
            <a:off x="2325684" y="2218924"/>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3" name="Shape 354"/>
          <p:cNvCxnSpPr/>
          <p:nvPr/>
        </p:nvCxnSpPr>
        <p:spPr>
          <a:xfrm rot="10800000">
            <a:off x="2325684" y="2571984"/>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4" name="Shape 354"/>
          <p:cNvCxnSpPr/>
          <p:nvPr/>
        </p:nvCxnSpPr>
        <p:spPr>
          <a:xfrm rot="10800000">
            <a:off x="2325684" y="2926314"/>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5" name="Shape 354"/>
          <p:cNvCxnSpPr/>
          <p:nvPr/>
        </p:nvCxnSpPr>
        <p:spPr>
          <a:xfrm rot="10800000">
            <a:off x="2325684" y="3280644"/>
            <a:ext cx="653699" cy="0"/>
          </a:xfrm>
          <a:prstGeom prst="straightConnector1">
            <a:avLst/>
          </a:prstGeom>
          <a:noFill/>
          <a:ln w="25400" cap="flat" cmpd="sng">
            <a:solidFill>
              <a:srgbClr val="252434"/>
            </a:solidFill>
            <a:prstDash val="solid"/>
            <a:round/>
            <a:headEnd type="triangle" w="lg" len="lg"/>
            <a:tailEnd type="none" w="med" len="med"/>
          </a:ln>
        </p:spPr>
      </p:cxnSp>
      <p:grpSp>
        <p:nvGrpSpPr>
          <p:cNvPr id="351" name="Shape 351"/>
          <p:cNvGrpSpPr/>
          <p:nvPr/>
        </p:nvGrpSpPr>
        <p:grpSpPr>
          <a:xfrm>
            <a:off x="3185421" y="1798124"/>
            <a:ext cx="2101500" cy="2017177"/>
            <a:chOff x="2657435" y="4219201"/>
            <a:chExt cx="2101500" cy="731099"/>
          </a:xfrm>
        </p:grpSpPr>
        <p:sp>
          <p:nvSpPr>
            <p:cNvPr id="352" name="Shape 352"/>
            <p:cNvSpPr/>
            <p:nvPr/>
          </p:nvSpPr>
          <p:spPr>
            <a:xfrm>
              <a:off x="2657435" y="4219201"/>
              <a:ext cx="2101500"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53" name="Shape 353"/>
            <p:cNvSpPr txBox="1"/>
            <p:nvPr/>
          </p:nvSpPr>
          <p:spPr>
            <a:xfrm>
              <a:off x="2688259" y="4371562"/>
              <a:ext cx="2038499" cy="366300"/>
            </a:xfrm>
            <a:prstGeom prst="rect">
              <a:avLst/>
            </a:prstGeom>
            <a:noFill/>
            <a:ln>
              <a:noFill/>
            </a:ln>
          </p:spPr>
          <p:txBody>
            <a:bodyPr lIns="91425" tIns="45700" rIns="91425" bIns="45700" anchor="t" anchorCtr="0">
              <a:noAutofit/>
            </a:bodyPr>
            <a:p>
              <a:pPr marL="0" marR="0" lvl="0" indent="0" algn="ctr" rtl="0">
                <a:spcBef>
                  <a:spcPts val="0"/>
                </a:spcBef>
                <a:buNone/>
              </a:p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Bro</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grpSp>
      <p:sp>
        <p:nvSpPr>
          <p:cNvPr id="370" name="Shape 370"/>
          <p:cNvSpPr/>
          <p:nvPr/>
        </p:nvSpPr>
        <p:spPr>
          <a:xfrm rot="-9795068">
            <a:off x="3752241" y="1202393"/>
            <a:ext cx="796384" cy="491537"/>
          </a:xfrm>
          <a:prstGeom prst="arc">
            <a:avLst>
              <a:gd name="adj1" fmla="val 16200000"/>
              <a:gd name="adj2" fmla="val 13040801"/>
            </a:avLst>
          </a:prstGeom>
          <a:noFill/>
          <a:ln w="25400" cap="flat" cmpd="sng">
            <a:solidFill>
              <a:schemeClr val="tx1"/>
            </a:solidFill>
            <a:prstDash val="solid"/>
            <a:round/>
            <a:headEnd type="triangle" w="lg" len="lg"/>
            <a:tailEnd type="none" w="med" len="med"/>
          </a:ln>
        </p:spPr>
        <p:txBody>
          <a:bodyPr lIns="91425" tIns="91425" rIns="91425" bIns="91425" anchor="ctr" anchorCtr="0">
            <a:noAutofit/>
          </a:bodyPr>
          <a:p>
            <a:pPr marL="0" marR="0" lvl="0" indent="0" algn="l" rtl="0">
              <a:lnSpc>
                <a:spcPct val="100000"/>
              </a:lnSpc>
              <a:spcBef>
                <a:spcPts val="0"/>
              </a:spcBef>
              <a:spcAft>
                <a:spcPts val="0"/>
              </a:spcAft>
              <a:buNone/>
            </a:pPr>
            <a:endParaRPr>
              <a:solidFill>
                <a:schemeClr val="tx1"/>
              </a:solidFill>
            </a:endParaRPr>
          </a:p>
        </p:txBody>
      </p:sp>
      <p:cxnSp>
        <p:nvCxnSpPr>
          <p:cNvPr id="369" name="Shape 369"/>
          <p:cNvCxnSpPr/>
          <p:nvPr/>
        </p:nvCxnSpPr>
        <p:spPr>
          <a:xfrm rot="9949026">
            <a:off x="5424299" y="1936423"/>
            <a:ext cx="653829" cy="0"/>
          </a:xfrm>
          <a:prstGeom prst="straightConnector1">
            <a:avLst/>
          </a:prstGeom>
          <a:noFill/>
          <a:ln w="25400" cap="flat" cmpd="sng">
            <a:solidFill>
              <a:schemeClr val="tx1"/>
            </a:solidFill>
            <a:prstDash val="solid"/>
            <a:round/>
            <a:headEnd type="triangle" w="lg" len="lg"/>
            <a:tailEnd type="none" w="med" len="med"/>
          </a:ln>
        </p:spPr>
      </p:cxnSp>
      <p:cxnSp>
        <p:nvCxnSpPr>
          <p:cNvPr id="365" name="Shape 365"/>
          <p:cNvCxnSpPr/>
          <p:nvPr/>
        </p:nvCxnSpPr>
        <p:spPr>
          <a:xfrm rot="10800000">
            <a:off x="5424045" y="2735510"/>
            <a:ext cx="653699" cy="0"/>
          </a:xfrm>
          <a:prstGeom prst="straightConnector1">
            <a:avLst/>
          </a:prstGeom>
          <a:noFill/>
          <a:ln w="25400" cap="flat" cmpd="sng">
            <a:solidFill>
              <a:schemeClr val="tx1"/>
            </a:solidFill>
            <a:prstDash val="solid"/>
            <a:round/>
            <a:headEnd type="triangle" w="lg" len="lg"/>
            <a:tailEnd type="none" w="med" len="med"/>
          </a:ln>
        </p:spPr>
      </p:cxnSp>
      <p:cxnSp>
        <p:nvCxnSpPr>
          <p:cNvPr id="364" name="Shape 364"/>
          <p:cNvCxnSpPr/>
          <p:nvPr/>
        </p:nvCxnSpPr>
        <p:spPr>
          <a:xfrm rot="-9949026">
            <a:off x="5414146" y="3531375"/>
            <a:ext cx="653829" cy="0"/>
          </a:xfrm>
          <a:prstGeom prst="straightConnector1">
            <a:avLst/>
          </a:prstGeom>
          <a:noFill/>
          <a:ln w="25400" cap="flat" cmpd="sng">
            <a:solidFill>
              <a:schemeClr val="tx1"/>
            </a:solidFill>
            <a:prstDash val="solid"/>
            <a:round/>
            <a:headEnd type="triangle" w="lg" len="lg"/>
            <a:tailEnd type="none" w="med" len="med"/>
          </a:ln>
        </p:spPr>
      </p:cxnSp>
      <p:grpSp>
        <p:nvGrpSpPr>
          <p:cNvPr id="366" name="Shape 366"/>
          <p:cNvGrpSpPr/>
          <p:nvPr/>
        </p:nvGrpSpPr>
        <p:grpSpPr>
          <a:xfrm>
            <a:off x="6164580" y="1555750"/>
            <a:ext cx="2262230" cy="460375"/>
            <a:chOff x="2657433" y="4219201"/>
            <a:chExt cx="3229200" cy="731099"/>
          </a:xfrm>
        </p:grpSpPr>
        <p:sp>
          <p:nvSpPr>
            <p:cNvPr id="367" name="Shape 367"/>
            <p:cNvSpPr/>
            <p:nvPr/>
          </p:nvSpPr>
          <p:spPr>
            <a:xfrm>
              <a:off x="2657433" y="4219201"/>
              <a:ext cx="3229200"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68" name="Shape 368"/>
            <p:cNvSpPr txBox="1"/>
            <p:nvPr/>
          </p:nvSpPr>
          <p:spPr>
            <a:xfrm>
              <a:off x="2774362" y="4219201"/>
              <a:ext cx="2960384" cy="438659"/>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400">
                  <a:solidFill>
                    <a:schemeClr val="tx1"/>
                  </a:solidFill>
                  <a:latin typeface="Calibri" panose="020F0502020204030204"/>
                  <a:ea typeface="Calibri" panose="020F0502020204030204"/>
                  <a:cs typeface="Calibri" panose="020F0502020204030204"/>
                  <a:sym typeface="Calibri" panose="020F0502020204030204"/>
                </a:rPr>
                <a:t>write to log file</a:t>
              </a:r>
              <a:endParaRPr lang="en-US" sz="2400">
                <a:solidFill>
                  <a:schemeClr val="tx1"/>
                </a:solidFill>
                <a:latin typeface="Calibri" panose="020F0502020204030204"/>
                <a:ea typeface="Calibri" panose="020F0502020204030204"/>
                <a:cs typeface="Calibri" panose="020F0502020204030204"/>
                <a:sym typeface="Calibri" panose="020F0502020204030204"/>
              </a:endParaRPr>
            </a:p>
          </p:txBody>
        </p:sp>
      </p:grpSp>
      <p:grpSp>
        <p:nvGrpSpPr>
          <p:cNvPr id="358" name="Shape 358"/>
          <p:cNvGrpSpPr/>
          <p:nvPr/>
        </p:nvGrpSpPr>
        <p:grpSpPr>
          <a:xfrm>
            <a:off x="6163945" y="2510155"/>
            <a:ext cx="2239196" cy="451485"/>
            <a:chOff x="2657454" y="4219210"/>
            <a:chExt cx="3266699" cy="731099"/>
          </a:xfrm>
        </p:grpSpPr>
        <p:sp>
          <p:nvSpPr>
            <p:cNvPr id="359" name="Shape 359"/>
            <p:cNvSpPr/>
            <p:nvPr/>
          </p:nvSpPr>
          <p:spPr>
            <a:xfrm>
              <a:off x="2657454" y="4219210"/>
              <a:ext cx="3266699"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60" name="Shape 360"/>
            <p:cNvSpPr txBox="1"/>
            <p:nvPr/>
          </p:nvSpPr>
          <p:spPr>
            <a:xfrm>
              <a:off x="2785295" y="4219210"/>
              <a:ext cx="3046875" cy="533671"/>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400">
                  <a:solidFill>
                    <a:schemeClr val="tx1"/>
                  </a:solidFill>
                  <a:latin typeface="Calibri" panose="020F0502020204030204"/>
                  <a:ea typeface="Calibri" panose="020F0502020204030204"/>
                  <a:cs typeface="Calibri" panose="020F0502020204030204"/>
                  <a:sym typeface="Calibri" panose="020F0502020204030204"/>
                </a:rPr>
                <a:t>inject TCP RST</a:t>
              </a:r>
              <a:endParaRPr lang="en-US" sz="2400">
                <a:solidFill>
                  <a:schemeClr val="tx1"/>
                </a:solidFill>
                <a:latin typeface="Calibri" panose="020F0502020204030204"/>
                <a:ea typeface="Calibri" panose="020F0502020204030204"/>
                <a:cs typeface="Calibri" panose="020F0502020204030204"/>
                <a:sym typeface="Calibri" panose="020F0502020204030204"/>
              </a:endParaRPr>
            </a:p>
          </p:txBody>
        </p:sp>
      </p:grpSp>
      <p:grpSp>
        <p:nvGrpSpPr>
          <p:cNvPr id="361" name="Shape 361"/>
          <p:cNvGrpSpPr/>
          <p:nvPr/>
        </p:nvGrpSpPr>
        <p:grpSpPr>
          <a:xfrm>
            <a:off x="6165051" y="3389630"/>
            <a:ext cx="2259494" cy="513080"/>
            <a:chOff x="2657425" y="4219203"/>
            <a:chExt cx="3266699" cy="731099"/>
          </a:xfrm>
        </p:grpSpPr>
        <p:sp>
          <p:nvSpPr>
            <p:cNvPr id="362" name="Shape 362"/>
            <p:cNvSpPr/>
            <p:nvPr/>
          </p:nvSpPr>
          <p:spPr>
            <a:xfrm>
              <a:off x="2657425" y="4219203"/>
              <a:ext cx="3266699"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6" name="Shape 363"/>
            <p:cNvSpPr txBox="1"/>
            <p:nvPr/>
          </p:nvSpPr>
          <p:spPr>
            <a:xfrm>
              <a:off x="2691393" y="4248158"/>
              <a:ext cx="3202198" cy="345643"/>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400">
                  <a:solidFill>
                    <a:schemeClr val="tx1"/>
                  </a:solidFill>
                  <a:latin typeface="Calibri" panose="020F0502020204030204"/>
                  <a:ea typeface="Calibri" panose="020F0502020204030204"/>
                  <a:cs typeface="Calibri" panose="020F0502020204030204"/>
                  <a:sym typeface="Calibri" panose="020F0502020204030204"/>
                </a:rPr>
                <a:t>send email alert</a:t>
              </a:r>
              <a:endParaRPr lang="en-US" sz="2400">
                <a:solidFill>
                  <a:schemeClr val="tx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74" name="Shape 374"/>
        <p:cNvGrpSpPr/>
        <p:nvPr/>
      </p:nvGrpSpPr>
      <p:grpSpPr>
        <a:xfrm>
          <a:off x="0" y="0"/>
          <a:ext cx="0" cy="0"/>
          <a:chOff x="0" y="0"/>
          <a:chExt cx="0" cy="0"/>
        </a:xfrm>
      </p:grpSpPr>
      <p:sp>
        <p:nvSpPr>
          <p:cNvPr id="375" name="Shape 375"/>
          <p:cNvSpPr txBox="1"/>
          <p:nvPr>
            <p:ph type="title"/>
          </p:nvPr>
        </p:nvSpPr>
        <p:spPr>
          <a:xfrm>
            <a:off x="1323042" y="19960"/>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lt1"/>
              </a:buClr>
              <a:buSzPct val="25000"/>
              <a:buFont typeface="Calibri" panose="020F0502020204030204"/>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HTTP Client State Machine</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Shape 376"/>
          <p:cNvSpPr/>
          <p:nvPr/>
        </p:nvSpPr>
        <p:spPr>
          <a:xfrm>
            <a:off x="6050300" y="835859"/>
            <a:ext cx="773100"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77" name="Shape 377"/>
          <p:cNvSpPr/>
          <p:nvPr/>
        </p:nvSpPr>
        <p:spPr>
          <a:xfrm>
            <a:off x="3594662" y="1349637"/>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78" name="Shape 378"/>
          <p:cNvSpPr/>
          <p:nvPr/>
        </p:nvSpPr>
        <p:spPr>
          <a:xfrm>
            <a:off x="3594662" y="2201288"/>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79" name="Shape 379"/>
          <p:cNvSpPr/>
          <p:nvPr/>
        </p:nvSpPr>
        <p:spPr>
          <a:xfrm>
            <a:off x="3594662" y="3090392"/>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80" name="Shape 380"/>
          <p:cNvSpPr/>
          <p:nvPr/>
        </p:nvSpPr>
        <p:spPr>
          <a:xfrm>
            <a:off x="5796981" y="2544096"/>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81" name="Shape 381"/>
          <p:cNvSpPr/>
          <p:nvPr/>
        </p:nvSpPr>
        <p:spPr>
          <a:xfrm>
            <a:off x="5796981" y="3604264"/>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82" name="Shape 382"/>
          <p:cNvSpPr/>
          <p:nvPr/>
        </p:nvSpPr>
        <p:spPr>
          <a:xfrm>
            <a:off x="1323593" y="1351148"/>
            <a:ext cx="1846800" cy="426150"/>
          </a:xfrm>
          <a:prstGeom prst="rect">
            <a:avLst/>
          </a:prstGeom>
          <a:noFill/>
          <a:ln w="25400"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3" name="Shape 383"/>
          <p:cNvSpPr txBox="1"/>
          <p:nvPr/>
        </p:nvSpPr>
        <p:spPr>
          <a:xfrm>
            <a:off x="5732288" y="876984"/>
            <a:ext cx="137452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Begin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4" name="Shape 384"/>
          <p:cNvSpPr txBox="1"/>
          <p:nvPr/>
        </p:nvSpPr>
        <p:spPr>
          <a:xfrm>
            <a:off x="3599695" y="1384764"/>
            <a:ext cx="181102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Connection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5" name="Shape 385"/>
          <p:cNvSpPr txBox="1"/>
          <p:nvPr/>
        </p:nvSpPr>
        <p:spPr>
          <a:xfrm>
            <a:off x="3714839" y="2193980"/>
            <a:ext cx="157657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Request</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6" name="Shape 386"/>
          <p:cNvSpPr txBox="1"/>
          <p:nvPr/>
        </p:nvSpPr>
        <p:spPr>
          <a:xfrm>
            <a:off x="3763418" y="3116234"/>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Sent Request</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7" name="Shape 387"/>
          <p:cNvSpPr txBox="1"/>
          <p:nvPr/>
        </p:nvSpPr>
        <p:spPr>
          <a:xfrm>
            <a:off x="2498912" y="1776746"/>
            <a:ext cx="124425" cy="346274"/>
          </a:xfrm>
          <a:prstGeom prst="rect">
            <a:avLst/>
          </a:prstGeom>
          <a:noFill/>
          <a:ln>
            <a:noFill/>
          </a:ln>
        </p:spPr>
        <p:txBody>
          <a:bodyPr lIns="68568" tIns="34275" rIns="68568" bIns="34275" anchor="t" anchorCtr="0">
            <a:noAutofit/>
          </a:bodyPr>
          <a:lstStyle/>
          <a:p>
            <a:pPr marL="0" marR="0" lvl="0" indent="0" algn="l" rtl="0">
              <a:spcBef>
                <a:spcPts val="0"/>
              </a:spcBef>
              <a:buNone/>
            </a:pPr>
            <a:endParaRPr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8" name="Shape 388"/>
          <p:cNvSpPr/>
          <p:nvPr/>
        </p:nvSpPr>
        <p:spPr>
          <a:xfrm>
            <a:off x="3553020" y="4360820"/>
            <a:ext cx="1846800" cy="426150"/>
          </a:xfrm>
          <a:prstGeom prst="rect">
            <a:avLst/>
          </a:prstGeom>
          <a:noFill/>
          <a:ln w="25400"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9" name="Shape 389"/>
          <p:cNvSpPr txBox="1"/>
          <p:nvPr/>
        </p:nvSpPr>
        <p:spPr>
          <a:xfrm>
            <a:off x="3732101" y="4385675"/>
            <a:ext cx="1475775" cy="253349"/>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No Data</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0" name="Shape 390"/>
          <p:cNvSpPr/>
          <p:nvPr/>
        </p:nvSpPr>
        <p:spPr>
          <a:xfrm>
            <a:off x="5755339" y="4360820"/>
            <a:ext cx="1846800" cy="426150"/>
          </a:xfrm>
          <a:prstGeom prst="rect">
            <a:avLst/>
          </a:prstGeom>
          <a:noFill/>
          <a:ln w="25400"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1" name="Shape 391"/>
          <p:cNvSpPr txBox="1"/>
          <p:nvPr/>
        </p:nvSpPr>
        <p:spPr>
          <a:xfrm>
            <a:off x="5950993" y="4374470"/>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Received Data</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2" name="Shape 392"/>
          <p:cNvSpPr/>
          <p:nvPr/>
        </p:nvSpPr>
        <p:spPr>
          <a:xfrm>
            <a:off x="1323593" y="4360820"/>
            <a:ext cx="1846800" cy="426150"/>
          </a:xfrm>
          <a:prstGeom prst="rect">
            <a:avLst/>
          </a:prstGeom>
          <a:noFill/>
          <a:ln w="25400"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3" name="Shape 393"/>
          <p:cNvSpPr txBox="1"/>
          <p:nvPr/>
        </p:nvSpPr>
        <p:spPr>
          <a:xfrm>
            <a:off x="1469514" y="4374470"/>
            <a:ext cx="1475775" cy="253349"/>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Redirection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Shape 394"/>
          <p:cNvSpPr txBox="1"/>
          <p:nvPr/>
        </p:nvSpPr>
        <p:spPr>
          <a:xfrm>
            <a:off x="1467517" y="1382899"/>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Error/Failure</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5" name="Shape 395"/>
          <p:cNvSpPr txBox="1"/>
          <p:nvPr/>
        </p:nvSpPr>
        <p:spPr>
          <a:xfrm>
            <a:off x="5960500" y="3637407"/>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Body</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6" name="Shape 396"/>
          <p:cNvSpPr txBox="1"/>
          <p:nvPr/>
        </p:nvSpPr>
        <p:spPr>
          <a:xfrm>
            <a:off x="5960500" y="2559932"/>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Auth.</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97" name="Shape 397"/>
          <p:cNvCxnSpPr>
            <a:stCxn id="377" idx="2"/>
            <a:endCxn id="378" idx="0"/>
          </p:cNvCxnSpPr>
          <p:nvPr/>
        </p:nvCxnSpPr>
        <p:spPr>
          <a:xfrm>
            <a:off x="4490726" y="1770163"/>
            <a:ext cx="0" cy="431100"/>
          </a:xfrm>
          <a:prstGeom prst="straightConnector1">
            <a:avLst/>
          </a:prstGeom>
          <a:noFill/>
          <a:ln w="9525" cap="flat" cmpd="sng">
            <a:solidFill>
              <a:schemeClr val="lt1"/>
            </a:solidFill>
            <a:prstDash val="solid"/>
            <a:bevel/>
            <a:headEnd type="none" w="med" len="med"/>
            <a:tailEnd type="triangle" w="lg" len="lg"/>
          </a:ln>
        </p:spPr>
      </p:cxnSp>
      <p:cxnSp>
        <p:nvCxnSpPr>
          <p:cNvPr id="398" name="Shape 398"/>
          <p:cNvCxnSpPr>
            <a:stCxn id="377" idx="1"/>
            <a:endCxn id="382" idx="3"/>
          </p:cNvCxnSpPr>
          <p:nvPr/>
        </p:nvCxnSpPr>
        <p:spPr>
          <a:xfrm flipH="1">
            <a:off x="3170312" y="1559900"/>
            <a:ext cx="424350" cy="4275"/>
          </a:xfrm>
          <a:prstGeom prst="straightConnector1">
            <a:avLst/>
          </a:prstGeom>
          <a:noFill/>
          <a:ln w="9525" cap="flat" cmpd="sng">
            <a:solidFill>
              <a:schemeClr val="lt1"/>
            </a:solidFill>
            <a:prstDash val="solid"/>
            <a:bevel/>
            <a:headEnd type="none" w="med" len="med"/>
            <a:tailEnd type="triangle" w="lg" len="lg"/>
          </a:ln>
        </p:spPr>
      </p:cxnSp>
      <p:cxnSp>
        <p:nvCxnSpPr>
          <p:cNvPr id="399" name="Shape 399"/>
          <p:cNvCxnSpPr>
            <a:endCxn id="377" idx="3"/>
          </p:cNvCxnSpPr>
          <p:nvPr/>
        </p:nvCxnSpPr>
        <p:spPr>
          <a:xfrm rot="10800000">
            <a:off x="5386788" y="1559900"/>
            <a:ext cx="1302075" cy="4275"/>
          </a:xfrm>
          <a:prstGeom prst="straightConnector1">
            <a:avLst/>
          </a:prstGeom>
          <a:noFill/>
          <a:ln w="9525" cap="flat" cmpd="sng">
            <a:solidFill>
              <a:schemeClr val="lt1"/>
            </a:solidFill>
            <a:prstDash val="solid"/>
            <a:bevel/>
            <a:headEnd type="none" w="med" len="med"/>
            <a:tailEnd type="triangle" w="lg" len="lg"/>
          </a:ln>
        </p:spPr>
      </p:cxnSp>
      <p:cxnSp>
        <p:nvCxnSpPr>
          <p:cNvPr id="400" name="Shape 400"/>
          <p:cNvCxnSpPr>
            <a:stCxn id="378" idx="2"/>
            <a:endCxn id="379" idx="0"/>
          </p:cNvCxnSpPr>
          <p:nvPr/>
        </p:nvCxnSpPr>
        <p:spPr>
          <a:xfrm>
            <a:off x="4490726" y="2621813"/>
            <a:ext cx="0" cy="468675"/>
          </a:xfrm>
          <a:prstGeom prst="straightConnector1">
            <a:avLst/>
          </a:prstGeom>
          <a:noFill/>
          <a:ln w="9525" cap="flat" cmpd="sng">
            <a:solidFill>
              <a:schemeClr val="lt1"/>
            </a:solidFill>
            <a:prstDash val="solid"/>
            <a:bevel/>
            <a:headEnd type="none" w="med" len="med"/>
            <a:tailEnd type="triangle" w="lg" len="lg"/>
          </a:ln>
        </p:spPr>
      </p:cxnSp>
      <p:cxnSp>
        <p:nvCxnSpPr>
          <p:cNvPr id="401" name="Shape 401"/>
          <p:cNvCxnSpPr>
            <a:stCxn id="379" idx="2"/>
            <a:endCxn id="388" idx="0"/>
          </p:cNvCxnSpPr>
          <p:nvPr/>
        </p:nvCxnSpPr>
        <p:spPr>
          <a:xfrm flipH="1">
            <a:off x="4476326" y="3510917"/>
            <a:ext cx="14400" cy="849825"/>
          </a:xfrm>
          <a:prstGeom prst="straightConnector1">
            <a:avLst/>
          </a:prstGeom>
          <a:noFill/>
          <a:ln w="9525" cap="flat" cmpd="sng">
            <a:solidFill>
              <a:schemeClr val="lt1"/>
            </a:solidFill>
            <a:prstDash val="solid"/>
            <a:bevel/>
            <a:headEnd type="none" w="med" len="med"/>
            <a:tailEnd type="triangle" w="lg" len="lg"/>
          </a:ln>
        </p:spPr>
      </p:cxnSp>
      <p:cxnSp>
        <p:nvCxnSpPr>
          <p:cNvPr id="402" name="Shape 402"/>
          <p:cNvCxnSpPr>
            <a:endCxn id="392" idx="0"/>
          </p:cNvCxnSpPr>
          <p:nvPr/>
        </p:nvCxnSpPr>
        <p:spPr>
          <a:xfrm>
            <a:off x="2246994" y="3453395"/>
            <a:ext cx="0" cy="907425"/>
          </a:xfrm>
          <a:prstGeom prst="straightConnector1">
            <a:avLst/>
          </a:prstGeom>
          <a:noFill/>
          <a:ln w="9525" cap="flat" cmpd="sng">
            <a:solidFill>
              <a:schemeClr val="lt1"/>
            </a:solidFill>
            <a:prstDash val="solid"/>
            <a:bevel/>
            <a:headEnd type="none" w="med" len="med"/>
            <a:tailEnd type="triangle" w="lg" len="lg"/>
          </a:ln>
        </p:spPr>
      </p:cxnSp>
      <p:cxnSp>
        <p:nvCxnSpPr>
          <p:cNvPr id="403" name="Shape 403"/>
          <p:cNvCxnSpPr>
            <a:endCxn id="381" idx="0"/>
          </p:cNvCxnSpPr>
          <p:nvPr/>
        </p:nvCxnSpPr>
        <p:spPr>
          <a:xfrm>
            <a:off x="6688994" y="3345289"/>
            <a:ext cx="4050" cy="258975"/>
          </a:xfrm>
          <a:prstGeom prst="straightConnector1">
            <a:avLst/>
          </a:prstGeom>
          <a:noFill/>
          <a:ln w="9525" cap="flat" cmpd="sng">
            <a:solidFill>
              <a:schemeClr val="lt1"/>
            </a:solidFill>
            <a:prstDash val="solid"/>
            <a:bevel/>
            <a:headEnd type="none" w="med" len="med"/>
            <a:tailEnd type="triangle" w="lg" len="lg"/>
          </a:ln>
        </p:spPr>
      </p:cxnSp>
      <p:cxnSp>
        <p:nvCxnSpPr>
          <p:cNvPr id="404" name="Shape 404"/>
          <p:cNvCxnSpPr>
            <a:stCxn id="381" idx="2"/>
            <a:endCxn id="391" idx="0"/>
          </p:cNvCxnSpPr>
          <p:nvPr/>
        </p:nvCxnSpPr>
        <p:spPr>
          <a:xfrm flipH="1">
            <a:off x="6688769" y="4024789"/>
            <a:ext cx="4275" cy="349650"/>
          </a:xfrm>
          <a:prstGeom prst="straightConnector1">
            <a:avLst/>
          </a:prstGeom>
          <a:noFill/>
          <a:ln w="9525" cap="flat" cmpd="sng">
            <a:solidFill>
              <a:schemeClr val="lt1"/>
            </a:solidFill>
            <a:prstDash val="solid"/>
            <a:bevel/>
            <a:headEnd type="none" w="med" len="med"/>
            <a:tailEnd type="triangle" w="lg" len="lg"/>
          </a:ln>
        </p:spPr>
      </p:cxnSp>
      <p:cxnSp>
        <p:nvCxnSpPr>
          <p:cNvPr id="405" name="Shape 405"/>
          <p:cNvCxnSpPr>
            <a:endCxn id="380" idx="2"/>
          </p:cNvCxnSpPr>
          <p:nvPr/>
        </p:nvCxnSpPr>
        <p:spPr>
          <a:xfrm rot="10800000" flipH="1">
            <a:off x="6688994" y="2964621"/>
            <a:ext cx="4050" cy="285300"/>
          </a:xfrm>
          <a:prstGeom prst="straightConnector1">
            <a:avLst/>
          </a:prstGeom>
          <a:noFill/>
          <a:ln w="9525" cap="flat" cmpd="sng">
            <a:solidFill>
              <a:schemeClr val="lt1"/>
            </a:solidFill>
            <a:prstDash val="solid"/>
            <a:bevel/>
            <a:headEnd type="none" w="med" len="med"/>
            <a:tailEnd type="triangle" w="lg" len="lg"/>
          </a:ln>
        </p:spPr>
      </p:cxnSp>
      <p:cxnSp>
        <p:nvCxnSpPr>
          <p:cNvPr id="406" name="Shape 406"/>
          <p:cNvCxnSpPr/>
          <p:nvPr/>
        </p:nvCxnSpPr>
        <p:spPr>
          <a:xfrm rot="10800000">
            <a:off x="2067668" y="1777295"/>
            <a:ext cx="0" cy="1500975"/>
          </a:xfrm>
          <a:prstGeom prst="straightConnector1">
            <a:avLst/>
          </a:prstGeom>
          <a:noFill/>
          <a:ln w="9525" cap="flat" cmpd="sng">
            <a:solidFill>
              <a:schemeClr val="lt1"/>
            </a:solidFill>
            <a:prstDash val="solid"/>
            <a:bevel/>
            <a:headEnd type="none" w="med" len="med"/>
            <a:tailEnd type="triangle" w="lg" len="lg"/>
          </a:ln>
        </p:spPr>
      </p:cxnSp>
      <p:cxnSp>
        <p:nvCxnSpPr>
          <p:cNvPr id="407" name="Shape 407"/>
          <p:cNvCxnSpPr/>
          <p:nvPr/>
        </p:nvCxnSpPr>
        <p:spPr>
          <a:xfrm rot="10800000">
            <a:off x="2812676" y="1777301"/>
            <a:ext cx="0" cy="634274"/>
          </a:xfrm>
          <a:prstGeom prst="straightConnector1">
            <a:avLst/>
          </a:prstGeom>
          <a:noFill/>
          <a:ln w="9525" cap="flat" cmpd="sng">
            <a:solidFill>
              <a:schemeClr val="lt1"/>
            </a:solidFill>
            <a:prstDash val="solid"/>
            <a:bevel/>
            <a:headEnd type="none" w="med" len="med"/>
            <a:tailEnd type="triangle" w="lg" len="lg"/>
          </a:ln>
        </p:spPr>
      </p:cxnSp>
      <p:cxnSp>
        <p:nvCxnSpPr>
          <p:cNvPr id="408" name="Shape 408"/>
          <p:cNvCxnSpPr/>
          <p:nvPr/>
        </p:nvCxnSpPr>
        <p:spPr>
          <a:xfrm rot="10800000">
            <a:off x="2444137" y="1770120"/>
            <a:ext cx="0" cy="1003950"/>
          </a:xfrm>
          <a:prstGeom prst="straightConnector1">
            <a:avLst/>
          </a:prstGeom>
          <a:noFill/>
          <a:ln w="9525" cap="flat" cmpd="sng">
            <a:solidFill>
              <a:schemeClr val="lt1"/>
            </a:solidFill>
            <a:prstDash val="solid"/>
            <a:bevel/>
            <a:headEnd type="none" w="med" len="med"/>
            <a:tailEnd type="triangle" w="lg" len="lg"/>
          </a:ln>
        </p:spPr>
      </p:cxnSp>
      <p:cxnSp>
        <p:nvCxnSpPr>
          <p:cNvPr id="409" name="Shape 409"/>
          <p:cNvCxnSpPr/>
          <p:nvPr/>
        </p:nvCxnSpPr>
        <p:spPr>
          <a:xfrm rot="10800000">
            <a:off x="1703295" y="1777434"/>
            <a:ext cx="0" cy="1881899"/>
          </a:xfrm>
          <a:prstGeom prst="straightConnector1">
            <a:avLst/>
          </a:prstGeom>
          <a:noFill/>
          <a:ln w="9525" cap="flat" cmpd="sng">
            <a:solidFill>
              <a:schemeClr val="lt1"/>
            </a:solidFill>
            <a:prstDash val="solid"/>
            <a:bevel/>
            <a:headEnd type="none" w="med" len="med"/>
            <a:tailEnd type="triangle" w="lg" len="lg"/>
          </a:ln>
        </p:spPr>
      </p:cxnSp>
      <p:cxnSp>
        <p:nvCxnSpPr>
          <p:cNvPr id="410" name="Shape 410"/>
          <p:cNvCxnSpPr/>
          <p:nvPr/>
        </p:nvCxnSpPr>
        <p:spPr>
          <a:xfrm>
            <a:off x="2067668" y="3267064"/>
            <a:ext cx="1527074" cy="0"/>
          </a:xfrm>
          <a:prstGeom prst="straightConnector1">
            <a:avLst/>
          </a:prstGeom>
          <a:noFill/>
          <a:ln w="9525" cap="flat" cmpd="sng">
            <a:solidFill>
              <a:schemeClr val="lt1"/>
            </a:solidFill>
            <a:prstDash val="solid"/>
            <a:bevel/>
            <a:headEnd type="none" w="med" len="med"/>
            <a:tailEnd type="none" w="med" len="med"/>
          </a:ln>
        </p:spPr>
      </p:cxnSp>
      <p:cxnSp>
        <p:nvCxnSpPr>
          <p:cNvPr id="411" name="Shape 411"/>
          <p:cNvCxnSpPr/>
          <p:nvPr/>
        </p:nvCxnSpPr>
        <p:spPr>
          <a:xfrm>
            <a:off x="2246960" y="3453452"/>
            <a:ext cx="1347749" cy="0"/>
          </a:xfrm>
          <a:prstGeom prst="straightConnector1">
            <a:avLst/>
          </a:prstGeom>
          <a:noFill/>
          <a:ln w="9525" cap="flat" cmpd="sng">
            <a:solidFill>
              <a:schemeClr val="lt1"/>
            </a:solidFill>
            <a:prstDash val="solid"/>
            <a:bevel/>
            <a:headEnd type="none" w="med" len="med"/>
            <a:tailEnd type="none" w="med" len="med"/>
          </a:ln>
        </p:spPr>
      </p:cxnSp>
      <p:cxnSp>
        <p:nvCxnSpPr>
          <p:cNvPr id="412" name="Shape 412"/>
          <p:cNvCxnSpPr/>
          <p:nvPr/>
        </p:nvCxnSpPr>
        <p:spPr>
          <a:xfrm>
            <a:off x="1703295" y="3659334"/>
            <a:ext cx="459449" cy="0"/>
          </a:xfrm>
          <a:prstGeom prst="straightConnector1">
            <a:avLst/>
          </a:prstGeom>
          <a:noFill/>
          <a:ln w="9525" cap="flat" cmpd="sng">
            <a:solidFill>
              <a:schemeClr val="lt1"/>
            </a:solidFill>
            <a:prstDash val="solid"/>
            <a:bevel/>
            <a:headEnd type="none" w="med" len="med"/>
            <a:tailEnd type="none" w="med" len="med"/>
          </a:ln>
        </p:spPr>
      </p:cxnSp>
      <p:cxnSp>
        <p:nvCxnSpPr>
          <p:cNvPr id="413" name="Shape 413"/>
          <p:cNvCxnSpPr/>
          <p:nvPr/>
        </p:nvCxnSpPr>
        <p:spPr>
          <a:xfrm>
            <a:off x="5386757" y="3243435"/>
            <a:ext cx="1302075" cy="0"/>
          </a:xfrm>
          <a:prstGeom prst="straightConnector1">
            <a:avLst/>
          </a:prstGeom>
          <a:noFill/>
          <a:ln w="9525" cap="flat" cmpd="sng">
            <a:solidFill>
              <a:schemeClr val="lt1"/>
            </a:solidFill>
            <a:prstDash val="solid"/>
            <a:bevel/>
            <a:headEnd type="none" w="med" len="med"/>
            <a:tailEnd type="none" w="med" len="med"/>
          </a:ln>
        </p:spPr>
      </p:cxnSp>
      <p:cxnSp>
        <p:nvCxnSpPr>
          <p:cNvPr id="414" name="Shape 414"/>
          <p:cNvCxnSpPr/>
          <p:nvPr/>
        </p:nvCxnSpPr>
        <p:spPr>
          <a:xfrm>
            <a:off x="5387968" y="3342533"/>
            <a:ext cx="1302075" cy="0"/>
          </a:xfrm>
          <a:prstGeom prst="straightConnector1">
            <a:avLst/>
          </a:prstGeom>
          <a:noFill/>
          <a:ln w="9525" cap="flat" cmpd="sng">
            <a:solidFill>
              <a:schemeClr val="lt1"/>
            </a:solidFill>
            <a:prstDash val="solid"/>
            <a:bevel/>
            <a:headEnd type="none" w="med" len="med"/>
            <a:tailEnd type="none" w="med" len="med"/>
          </a:ln>
        </p:spPr>
      </p:cxnSp>
      <p:cxnSp>
        <p:nvCxnSpPr>
          <p:cNvPr id="415" name="Shape 415"/>
          <p:cNvCxnSpPr>
            <a:endCxn id="380" idx="0"/>
          </p:cNvCxnSpPr>
          <p:nvPr/>
        </p:nvCxnSpPr>
        <p:spPr>
          <a:xfrm>
            <a:off x="6693044" y="1564221"/>
            <a:ext cx="0" cy="979875"/>
          </a:xfrm>
          <a:prstGeom prst="straightConnector1">
            <a:avLst/>
          </a:prstGeom>
          <a:noFill/>
          <a:ln w="9525" cap="flat" cmpd="sng">
            <a:solidFill>
              <a:schemeClr val="lt1"/>
            </a:solidFill>
            <a:prstDash val="solid"/>
            <a:bevel/>
            <a:headEnd type="none" w="med" len="med"/>
            <a:tailEnd type="none" w="med" len="med"/>
          </a:ln>
        </p:spPr>
      </p:cxnSp>
      <p:cxnSp>
        <p:nvCxnSpPr>
          <p:cNvPr id="416" name="Shape 416"/>
          <p:cNvCxnSpPr/>
          <p:nvPr/>
        </p:nvCxnSpPr>
        <p:spPr>
          <a:xfrm>
            <a:off x="2444137" y="2774070"/>
            <a:ext cx="1956599" cy="0"/>
          </a:xfrm>
          <a:prstGeom prst="straightConnector1">
            <a:avLst/>
          </a:prstGeom>
          <a:noFill/>
          <a:ln w="9525" cap="flat" cmpd="sng">
            <a:solidFill>
              <a:schemeClr val="lt1"/>
            </a:solidFill>
            <a:prstDash val="solid"/>
            <a:bevel/>
            <a:headEnd type="none" w="med" len="med"/>
            <a:tailEnd type="none" w="med" len="med"/>
          </a:ln>
        </p:spPr>
      </p:cxnSp>
      <p:cxnSp>
        <p:nvCxnSpPr>
          <p:cNvPr id="417" name="Shape 417"/>
          <p:cNvCxnSpPr>
            <a:endCxn id="378" idx="1"/>
          </p:cNvCxnSpPr>
          <p:nvPr/>
        </p:nvCxnSpPr>
        <p:spPr>
          <a:xfrm>
            <a:off x="2812787" y="2411550"/>
            <a:ext cx="781875" cy="0"/>
          </a:xfrm>
          <a:prstGeom prst="straightConnector1">
            <a:avLst/>
          </a:prstGeom>
          <a:noFill/>
          <a:ln w="9525" cap="flat" cmpd="sng">
            <a:solidFill>
              <a:schemeClr val="lt1"/>
            </a:solidFill>
            <a:prstDash val="solid"/>
            <a:bevel/>
            <a:headEnd type="none" w="med" len="med"/>
            <a:tailEnd type="none" w="med" len="med"/>
          </a:ln>
        </p:spPr>
      </p:cxnSp>
      <p:cxnSp>
        <p:nvCxnSpPr>
          <p:cNvPr id="418" name="Shape 418"/>
          <p:cNvCxnSpPr/>
          <p:nvPr/>
        </p:nvCxnSpPr>
        <p:spPr>
          <a:xfrm>
            <a:off x="4476387" y="1048961"/>
            <a:ext cx="0" cy="300599"/>
          </a:xfrm>
          <a:prstGeom prst="straightConnector1">
            <a:avLst/>
          </a:prstGeom>
          <a:noFill/>
          <a:ln w="9525" cap="flat" cmpd="sng">
            <a:solidFill>
              <a:schemeClr val="lt1"/>
            </a:solidFill>
            <a:prstDash val="solid"/>
            <a:bevel/>
            <a:headEnd type="none" w="med" len="med"/>
            <a:tailEnd type="triangle" w="lg" len="lg"/>
          </a:ln>
        </p:spPr>
      </p:cxnSp>
      <p:cxnSp>
        <p:nvCxnSpPr>
          <p:cNvPr id="419" name="Shape 419"/>
          <p:cNvCxnSpPr/>
          <p:nvPr/>
        </p:nvCxnSpPr>
        <p:spPr>
          <a:xfrm>
            <a:off x="2403481" y="3659334"/>
            <a:ext cx="1933200" cy="2250"/>
          </a:xfrm>
          <a:prstGeom prst="straightConnector1">
            <a:avLst/>
          </a:prstGeom>
          <a:noFill/>
          <a:ln w="9525" cap="flat" cmpd="sng">
            <a:solidFill>
              <a:schemeClr val="lt1"/>
            </a:solidFill>
            <a:prstDash val="solid"/>
            <a:bevel/>
            <a:headEnd type="none" w="med" len="med"/>
            <a:tailEnd type="none" w="med" len="med"/>
          </a:ln>
        </p:spPr>
      </p:cxnSp>
      <p:cxnSp>
        <p:nvCxnSpPr>
          <p:cNvPr id="420" name="Shape 420"/>
          <p:cNvCxnSpPr/>
          <p:nvPr/>
        </p:nvCxnSpPr>
        <p:spPr>
          <a:xfrm>
            <a:off x="4580675" y="3661575"/>
            <a:ext cx="1205100" cy="0"/>
          </a:xfrm>
          <a:prstGeom prst="straightConnector1">
            <a:avLst/>
          </a:prstGeom>
          <a:noFill/>
          <a:ln w="9525" cap="flat" cmpd="sng">
            <a:solidFill>
              <a:schemeClr val="lt1"/>
            </a:solidFill>
            <a:prstDash val="solid"/>
            <a:bevel/>
            <a:headEnd type="none" w="med" len="med"/>
            <a:tailEnd type="none" w="med" len="med"/>
          </a:ln>
        </p:spPr>
      </p:cxnSp>
      <p:cxnSp>
        <p:nvCxnSpPr>
          <p:cNvPr id="421" name="Shape 421"/>
          <p:cNvCxnSpPr/>
          <p:nvPr/>
        </p:nvCxnSpPr>
        <p:spPr>
          <a:xfrm>
            <a:off x="4580675" y="2774070"/>
            <a:ext cx="1205100" cy="0"/>
          </a:xfrm>
          <a:prstGeom prst="straightConnector1">
            <a:avLst/>
          </a:prstGeom>
          <a:noFill/>
          <a:ln w="9525" cap="flat" cmpd="sng">
            <a:solidFill>
              <a:schemeClr val="lt1"/>
            </a:solidFill>
            <a:prstDash val="solid"/>
            <a:bevel/>
            <a:headEnd type="none" w="med" len="med"/>
            <a:tailEnd type="none" w="med" len="med"/>
          </a:ln>
        </p:spPr>
      </p:cxnSp>
      <p:sp>
        <p:nvSpPr>
          <p:cNvPr id="422" name="Shape 422"/>
          <p:cNvSpPr txBox="1"/>
          <p:nvPr/>
        </p:nvSpPr>
        <p:spPr>
          <a:xfrm>
            <a:off x="1277469" y="2517988"/>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3" name="Shape 423"/>
          <p:cNvSpPr txBox="1"/>
          <p:nvPr/>
        </p:nvSpPr>
        <p:spPr>
          <a:xfrm>
            <a:off x="1653050" y="2387895"/>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4" name="Shape 424"/>
          <p:cNvSpPr txBox="1"/>
          <p:nvPr/>
        </p:nvSpPr>
        <p:spPr>
          <a:xfrm>
            <a:off x="2028263" y="2193980"/>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5" name="Shape 425"/>
          <p:cNvSpPr txBox="1"/>
          <p:nvPr/>
        </p:nvSpPr>
        <p:spPr>
          <a:xfrm>
            <a:off x="2403511" y="1993537"/>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6" name="Shape 426"/>
          <p:cNvSpPr txBox="1"/>
          <p:nvPr/>
        </p:nvSpPr>
        <p:spPr>
          <a:xfrm>
            <a:off x="3102152" y="1625273"/>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7" name="Shape 427"/>
          <p:cNvSpPr txBox="1"/>
          <p:nvPr/>
        </p:nvSpPr>
        <p:spPr>
          <a:xfrm>
            <a:off x="6588059" y="1785788"/>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OK</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8" name="Shape 428"/>
          <p:cNvSpPr txBox="1"/>
          <p:nvPr/>
        </p:nvSpPr>
        <p:spPr>
          <a:xfrm>
            <a:off x="6567918" y="4064579"/>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OK</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9" name="Shape 429"/>
          <p:cNvSpPr txBox="1"/>
          <p:nvPr/>
        </p:nvSpPr>
        <p:spPr>
          <a:xfrm>
            <a:off x="2162685" y="3920965"/>
            <a:ext cx="76747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301, 302</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0" name="Shape 430"/>
          <p:cNvSpPr txBox="1"/>
          <p:nvPr/>
        </p:nvSpPr>
        <p:spPr>
          <a:xfrm>
            <a:off x="4400329" y="3920899"/>
            <a:ext cx="76747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204, 304</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1" name="Shape 431"/>
          <p:cNvSpPr txBox="1"/>
          <p:nvPr/>
        </p:nvSpPr>
        <p:spPr>
          <a:xfrm>
            <a:off x="5960678" y="3342813"/>
            <a:ext cx="76747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200, 203</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2" name="Shape 432"/>
          <p:cNvSpPr txBox="1"/>
          <p:nvPr/>
        </p:nvSpPr>
        <p:spPr>
          <a:xfrm>
            <a:off x="6055928" y="2964671"/>
            <a:ext cx="76747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401</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433" name="Shape 433"/>
          <p:cNvCxnSpPr/>
          <p:nvPr/>
        </p:nvCxnSpPr>
        <p:spPr>
          <a:xfrm>
            <a:off x="4466436" y="1051739"/>
            <a:ext cx="1579724" cy="0"/>
          </a:xfrm>
          <a:prstGeom prst="straightConnector1">
            <a:avLst/>
          </a:prstGeom>
          <a:noFill/>
          <a:ln w="9525" cap="flat" cmpd="sng">
            <a:solidFill>
              <a:schemeClr val="lt1"/>
            </a:solidFill>
            <a:prstDash val="solid"/>
            <a:bevel/>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37" name="Shape 437"/>
        <p:cNvGrpSpPr/>
        <p:nvPr/>
      </p:nvGrpSpPr>
      <p:grpSpPr>
        <a:xfrm>
          <a:off x="0" y="0"/>
          <a:ext cx="0" cy="0"/>
          <a:chOff x="0" y="0"/>
          <a:chExt cx="0" cy="0"/>
        </a:xfrm>
      </p:grpSpPr>
      <p:sp>
        <p:nvSpPr>
          <p:cNvPr id="438" name="Shape 438"/>
          <p:cNvSpPr txBox="1"/>
          <p:nvPr>
            <p:ph type="title"/>
          </p:nvPr>
        </p:nvSpPr>
        <p:spPr>
          <a:xfrm>
            <a:off x="1323042" y="19960"/>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lt1"/>
              </a:buClr>
              <a:buSzPct val="25000"/>
              <a:buFont typeface="Calibri" panose="020F0502020204030204"/>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HTTP Client State Machine</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9" name="Shape 439"/>
          <p:cNvSpPr/>
          <p:nvPr/>
        </p:nvSpPr>
        <p:spPr>
          <a:xfrm>
            <a:off x="6050300" y="835859"/>
            <a:ext cx="773100"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0" name="Shape 440"/>
          <p:cNvSpPr/>
          <p:nvPr/>
        </p:nvSpPr>
        <p:spPr>
          <a:xfrm>
            <a:off x="3594662" y="1349637"/>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1" name="Shape 441"/>
          <p:cNvSpPr/>
          <p:nvPr/>
        </p:nvSpPr>
        <p:spPr>
          <a:xfrm>
            <a:off x="3594662" y="2139058"/>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2" name="Shape 442"/>
          <p:cNvSpPr/>
          <p:nvPr/>
        </p:nvSpPr>
        <p:spPr>
          <a:xfrm>
            <a:off x="3603552" y="2924657"/>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3" name="Shape 443"/>
          <p:cNvSpPr/>
          <p:nvPr/>
        </p:nvSpPr>
        <p:spPr>
          <a:xfrm>
            <a:off x="5796981" y="2349151"/>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4" name="Shape 444"/>
          <p:cNvSpPr/>
          <p:nvPr/>
        </p:nvSpPr>
        <p:spPr>
          <a:xfrm>
            <a:off x="5796981" y="3464564"/>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5" name="Shape 445"/>
          <p:cNvSpPr/>
          <p:nvPr/>
        </p:nvSpPr>
        <p:spPr>
          <a:xfrm>
            <a:off x="1323593" y="1351148"/>
            <a:ext cx="1846800" cy="426150"/>
          </a:xfrm>
          <a:prstGeom prst="rect">
            <a:avLst/>
          </a:prstGeom>
          <a:noFill/>
          <a:ln w="25400"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Shape 446"/>
          <p:cNvSpPr txBox="1"/>
          <p:nvPr/>
        </p:nvSpPr>
        <p:spPr>
          <a:xfrm>
            <a:off x="5732288" y="876984"/>
            <a:ext cx="137452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Begin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7" name="Shape 447"/>
          <p:cNvSpPr txBox="1"/>
          <p:nvPr/>
        </p:nvSpPr>
        <p:spPr>
          <a:xfrm>
            <a:off x="3599695" y="1384764"/>
            <a:ext cx="181102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Connection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8" name="Shape 448"/>
          <p:cNvSpPr txBox="1"/>
          <p:nvPr/>
        </p:nvSpPr>
        <p:spPr>
          <a:xfrm>
            <a:off x="3712934" y="2171755"/>
            <a:ext cx="157657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Request</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9" name="Shape 449"/>
          <p:cNvSpPr txBox="1"/>
          <p:nvPr/>
        </p:nvSpPr>
        <p:spPr>
          <a:xfrm>
            <a:off x="3763418" y="2951769"/>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Sent Request</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0" name="Shape 450"/>
          <p:cNvSpPr txBox="1"/>
          <p:nvPr/>
        </p:nvSpPr>
        <p:spPr>
          <a:xfrm>
            <a:off x="2498912" y="1776746"/>
            <a:ext cx="124425" cy="346274"/>
          </a:xfrm>
          <a:prstGeom prst="rect">
            <a:avLst/>
          </a:prstGeom>
          <a:noFill/>
          <a:ln>
            <a:noFill/>
          </a:ln>
        </p:spPr>
        <p:txBody>
          <a:bodyPr lIns="68568" tIns="34275" rIns="68568" bIns="34275" anchor="t" anchorCtr="0">
            <a:noAutofit/>
          </a:bodyPr>
          <a:lstStyle/>
          <a:p>
            <a:pPr marL="0" marR="0" lvl="0" indent="0" algn="l" rtl="0">
              <a:spcBef>
                <a:spcPts val="0"/>
              </a:spcBef>
              <a:buNone/>
            </a:pPr>
            <a:endParaRPr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1" name="Shape 451"/>
          <p:cNvSpPr/>
          <p:nvPr/>
        </p:nvSpPr>
        <p:spPr>
          <a:xfrm>
            <a:off x="3553020" y="4250330"/>
            <a:ext cx="1846800" cy="426150"/>
          </a:xfrm>
          <a:prstGeom prst="rect">
            <a:avLst/>
          </a:prstGeom>
          <a:noFill/>
          <a:ln w="25400"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2" name="Shape 452"/>
          <p:cNvSpPr txBox="1"/>
          <p:nvPr/>
        </p:nvSpPr>
        <p:spPr>
          <a:xfrm>
            <a:off x="3738451" y="4336145"/>
            <a:ext cx="1475775" cy="253349"/>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No Data</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3" name="Shape 453"/>
          <p:cNvSpPr/>
          <p:nvPr/>
        </p:nvSpPr>
        <p:spPr>
          <a:xfrm>
            <a:off x="5755339" y="4250330"/>
            <a:ext cx="1846800" cy="426150"/>
          </a:xfrm>
          <a:prstGeom prst="rect">
            <a:avLst/>
          </a:prstGeom>
          <a:noFill/>
          <a:ln w="25400"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Shape 454"/>
          <p:cNvSpPr txBox="1"/>
          <p:nvPr/>
        </p:nvSpPr>
        <p:spPr>
          <a:xfrm>
            <a:off x="5975123" y="4330020"/>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Received Data</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5" name="Shape 455"/>
          <p:cNvSpPr/>
          <p:nvPr/>
        </p:nvSpPr>
        <p:spPr>
          <a:xfrm>
            <a:off x="1323593" y="4250330"/>
            <a:ext cx="1846800" cy="426150"/>
          </a:xfrm>
          <a:prstGeom prst="rect">
            <a:avLst/>
          </a:prstGeom>
          <a:noFill/>
          <a:ln w="25400"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6" name="Shape 456"/>
          <p:cNvSpPr txBox="1"/>
          <p:nvPr/>
        </p:nvSpPr>
        <p:spPr>
          <a:xfrm>
            <a:off x="1484754" y="4336370"/>
            <a:ext cx="1475775" cy="253349"/>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Redirection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7" name="Shape 457"/>
          <p:cNvSpPr txBox="1"/>
          <p:nvPr/>
        </p:nvSpPr>
        <p:spPr>
          <a:xfrm>
            <a:off x="1467517" y="1382899"/>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Error/Failure</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8" name="Shape 458"/>
          <p:cNvSpPr txBox="1"/>
          <p:nvPr/>
        </p:nvSpPr>
        <p:spPr>
          <a:xfrm>
            <a:off x="5940815" y="3486277"/>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Body</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9" name="Shape 459"/>
          <p:cNvSpPr txBox="1"/>
          <p:nvPr/>
        </p:nvSpPr>
        <p:spPr>
          <a:xfrm>
            <a:off x="5940815" y="2385942"/>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Auth.</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460" name="Shape 460"/>
          <p:cNvCxnSpPr/>
          <p:nvPr/>
        </p:nvCxnSpPr>
        <p:spPr>
          <a:xfrm flipH="1">
            <a:off x="4487545" y="1762760"/>
            <a:ext cx="3175" cy="349250"/>
          </a:xfrm>
          <a:prstGeom prst="straightConnector1">
            <a:avLst/>
          </a:prstGeom>
          <a:noFill/>
          <a:ln w="9525" cap="flat" cmpd="sng">
            <a:solidFill>
              <a:schemeClr val="lt1"/>
            </a:solidFill>
            <a:prstDash val="solid"/>
            <a:bevel/>
            <a:headEnd type="none" w="med" len="med"/>
            <a:tailEnd type="triangle" w="lg" len="lg"/>
          </a:ln>
        </p:spPr>
      </p:cxnSp>
      <p:cxnSp>
        <p:nvCxnSpPr>
          <p:cNvPr id="461" name="Shape 461"/>
          <p:cNvCxnSpPr>
            <a:stCxn id="440" idx="1"/>
            <a:endCxn id="445" idx="3"/>
          </p:cNvCxnSpPr>
          <p:nvPr/>
        </p:nvCxnSpPr>
        <p:spPr>
          <a:xfrm flipH="1">
            <a:off x="3170312" y="1559900"/>
            <a:ext cx="424350" cy="4275"/>
          </a:xfrm>
          <a:prstGeom prst="straightConnector1">
            <a:avLst/>
          </a:prstGeom>
          <a:noFill/>
          <a:ln w="9525" cap="flat" cmpd="sng">
            <a:solidFill>
              <a:schemeClr val="lt1"/>
            </a:solidFill>
            <a:prstDash val="solid"/>
            <a:bevel/>
            <a:headEnd type="none" w="med" len="med"/>
            <a:tailEnd type="triangle" w="lg" len="lg"/>
          </a:ln>
        </p:spPr>
      </p:cxnSp>
      <p:cxnSp>
        <p:nvCxnSpPr>
          <p:cNvPr id="462" name="Shape 462"/>
          <p:cNvCxnSpPr>
            <a:endCxn id="440" idx="3"/>
          </p:cNvCxnSpPr>
          <p:nvPr/>
        </p:nvCxnSpPr>
        <p:spPr>
          <a:xfrm rot="10800000">
            <a:off x="5386788" y="1559900"/>
            <a:ext cx="1302075" cy="4275"/>
          </a:xfrm>
          <a:prstGeom prst="straightConnector1">
            <a:avLst/>
          </a:prstGeom>
          <a:noFill/>
          <a:ln w="9525" cap="flat" cmpd="sng">
            <a:solidFill>
              <a:schemeClr val="lt1"/>
            </a:solidFill>
            <a:prstDash val="solid"/>
            <a:bevel/>
            <a:headEnd type="none" w="med" len="med"/>
            <a:tailEnd type="triangle" w="lg" len="lg"/>
          </a:ln>
        </p:spPr>
      </p:cxnSp>
      <p:cxnSp>
        <p:nvCxnSpPr>
          <p:cNvPr id="463" name="Shape 463"/>
          <p:cNvCxnSpPr>
            <a:stCxn id="441" idx="2"/>
          </p:cNvCxnSpPr>
          <p:nvPr/>
        </p:nvCxnSpPr>
        <p:spPr>
          <a:xfrm flipH="1">
            <a:off x="4487545" y="2559685"/>
            <a:ext cx="3175" cy="391795"/>
          </a:xfrm>
          <a:prstGeom prst="straightConnector1">
            <a:avLst/>
          </a:prstGeom>
          <a:noFill/>
          <a:ln w="9525" cap="flat" cmpd="sng">
            <a:solidFill>
              <a:schemeClr val="lt1"/>
            </a:solidFill>
            <a:prstDash val="solid"/>
            <a:bevel/>
            <a:headEnd type="none" w="med" len="med"/>
            <a:tailEnd type="triangle" w="lg" len="lg"/>
          </a:ln>
        </p:spPr>
      </p:cxnSp>
      <p:cxnSp>
        <p:nvCxnSpPr>
          <p:cNvPr id="464" name="Shape 464"/>
          <p:cNvCxnSpPr>
            <a:stCxn id="442" idx="2"/>
          </p:cNvCxnSpPr>
          <p:nvPr/>
        </p:nvCxnSpPr>
        <p:spPr>
          <a:xfrm flipH="1">
            <a:off x="4497070" y="3345180"/>
            <a:ext cx="2540" cy="929005"/>
          </a:xfrm>
          <a:prstGeom prst="straightConnector1">
            <a:avLst/>
          </a:prstGeom>
          <a:noFill/>
          <a:ln w="9525" cap="flat" cmpd="sng">
            <a:solidFill>
              <a:schemeClr val="lt1"/>
            </a:solidFill>
            <a:prstDash val="solid"/>
            <a:bevel/>
            <a:headEnd type="none" w="med" len="med"/>
            <a:tailEnd type="triangle" w="lg" len="lg"/>
          </a:ln>
        </p:spPr>
      </p:cxnSp>
      <p:cxnSp>
        <p:nvCxnSpPr>
          <p:cNvPr id="465" name="Shape 465"/>
          <p:cNvCxnSpPr/>
          <p:nvPr/>
        </p:nvCxnSpPr>
        <p:spPr>
          <a:xfrm>
            <a:off x="2246630" y="3158490"/>
            <a:ext cx="635" cy="1091565"/>
          </a:xfrm>
          <a:prstGeom prst="straightConnector1">
            <a:avLst/>
          </a:prstGeom>
          <a:noFill/>
          <a:ln w="9525" cap="flat" cmpd="sng">
            <a:solidFill>
              <a:schemeClr val="lt1"/>
            </a:solidFill>
            <a:prstDash val="solid"/>
            <a:bevel/>
            <a:headEnd type="none" w="med" len="med"/>
            <a:tailEnd type="triangle" w="lg" len="lg"/>
          </a:ln>
        </p:spPr>
      </p:cxnSp>
      <p:cxnSp>
        <p:nvCxnSpPr>
          <p:cNvPr id="466" name="Shape 466"/>
          <p:cNvCxnSpPr/>
          <p:nvPr/>
        </p:nvCxnSpPr>
        <p:spPr>
          <a:xfrm>
            <a:off x="6689090" y="3138805"/>
            <a:ext cx="0" cy="325755"/>
          </a:xfrm>
          <a:prstGeom prst="straightConnector1">
            <a:avLst/>
          </a:prstGeom>
          <a:noFill/>
          <a:ln w="9525" cap="flat" cmpd="sng">
            <a:solidFill>
              <a:schemeClr val="lt1"/>
            </a:solidFill>
            <a:prstDash val="solid"/>
            <a:bevel/>
            <a:headEnd type="none" w="med" len="med"/>
            <a:tailEnd type="triangle" w="lg" len="lg"/>
          </a:ln>
        </p:spPr>
      </p:cxnSp>
      <p:cxnSp>
        <p:nvCxnSpPr>
          <p:cNvPr id="467" name="Shape 467"/>
          <p:cNvCxnSpPr>
            <a:stCxn id="444" idx="2"/>
          </p:cNvCxnSpPr>
          <p:nvPr/>
        </p:nvCxnSpPr>
        <p:spPr>
          <a:xfrm flipH="1">
            <a:off x="6689090" y="3884930"/>
            <a:ext cx="3810" cy="379730"/>
          </a:xfrm>
          <a:prstGeom prst="straightConnector1">
            <a:avLst/>
          </a:prstGeom>
          <a:noFill/>
          <a:ln w="9525" cap="flat" cmpd="sng">
            <a:solidFill>
              <a:schemeClr val="lt1"/>
            </a:solidFill>
            <a:prstDash val="solid"/>
            <a:bevel/>
            <a:headEnd type="none" w="med" len="med"/>
            <a:tailEnd type="triangle" w="lg" len="lg"/>
          </a:ln>
        </p:spPr>
      </p:cxnSp>
      <p:cxnSp>
        <p:nvCxnSpPr>
          <p:cNvPr id="468" name="Shape 468"/>
          <p:cNvCxnSpPr/>
          <p:nvPr/>
        </p:nvCxnSpPr>
        <p:spPr>
          <a:xfrm rot="10800000" flipH="1">
            <a:off x="6688994" y="2769041"/>
            <a:ext cx="4050" cy="285300"/>
          </a:xfrm>
          <a:prstGeom prst="straightConnector1">
            <a:avLst/>
          </a:prstGeom>
          <a:noFill/>
          <a:ln w="9525" cap="flat" cmpd="sng">
            <a:solidFill>
              <a:schemeClr val="lt1"/>
            </a:solidFill>
            <a:prstDash val="solid"/>
            <a:bevel/>
            <a:headEnd type="none" w="med" len="med"/>
            <a:tailEnd type="triangle" w="lg" len="lg"/>
          </a:ln>
        </p:spPr>
      </p:cxnSp>
      <p:cxnSp>
        <p:nvCxnSpPr>
          <p:cNvPr id="469" name="Shape 469"/>
          <p:cNvCxnSpPr/>
          <p:nvPr/>
        </p:nvCxnSpPr>
        <p:spPr>
          <a:xfrm flipH="1" flipV="1">
            <a:off x="2067560" y="1777365"/>
            <a:ext cx="1270" cy="1272540"/>
          </a:xfrm>
          <a:prstGeom prst="straightConnector1">
            <a:avLst/>
          </a:prstGeom>
          <a:noFill/>
          <a:ln w="9525" cap="flat" cmpd="sng">
            <a:solidFill>
              <a:schemeClr val="lt1"/>
            </a:solidFill>
            <a:prstDash val="solid"/>
            <a:bevel/>
            <a:headEnd type="none" w="med" len="med"/>
            <a:tailEnd type="triangle" w="lg" len="lg"/>
          </a:ln>
        </p:spPr>
      </p:cxnSp>
      <p:cxnSp>
        <p:nvCxnSpPr>
          <p:cNvPr id="470" name="Shape 470"/>
          <p:cNvCxnSpPr/>
          <p:nvPr/>
        </p:nvCxnSpPr>
        <p:spPr>
          <a:xfrm flipV="1">
            <a:off x="2809240" y="1777365"/>
            <a:ext cx="3175" cy="571500"/>
          </a:xfrm>
          <a:prstGeom prst="straightConnector1">
            <a:avLst/>
          </a:prstGeom>
          <a:noFill/>
          <a:ln w="9525" cap="flat" cmpd="sng">
            <a:solidFill>
              <a:schemeClr val="lt1"/>
            </a:solidFill>
            <a:prstDash val="solid"/>
            <a:bevel/>
            <a:headEnd type="none" w="med" len="med"/>
            <a:tailEnd type="triangle" w="lg" len="lg"/>
          </a:ln>
        </p:spPr>
      </p:cxnSp>
      <p:cxnSp>
        <p:nvCxnSpPr>
          <p:cNvPr id="471" name="Shape 471"/>
          <p:cNvCxnSpPr/>
          <p:nvPr/>
        </p:nvCxnSpPr>
        <p:spPr>
          <a:xfrm flipV="1">
            <a:off x="2444115" y="1770380"/>
            <a:ext cx="0" cy="904240"/>
          </a:xfrm>
          <a:prstGeom prst="straightConnector1">
            <a:avLst/>
          </a:prstGeom>
          <a:noFill/>
          <a:ln w="9525" cap="flat" cmpd="sng">
            <a:solidFill>
              <a:schemeClr val="lt1"/>
            </a:solidFill>
            <a:prstDash val="solid"/>
            <a:bevel/>
            <a:headEnd type="none" w="med" len="med"/>
            <a:tailEnd type="triangle" w="lg" len="lg"/>
          </a:ln>
        </p:spPr>
      </p:cxnSp>
      <p:cxnSp>
        <p:nvCxnSpPr>
          <p:cNvPr id="472" name="Shape 472"/>
          <p:cNvCxnSpPr/>
          <p:nvPr/>
        </p:nvCxnSpPr>
        <p:spPr>
          <a:xfrm rot="10800000">
            <a:off x="1703295" y="1777434"/>
            <a:ext cx="0" cy="1881899"/>
          </a:xfrm>
          <a:prstGeom prst="straightConnector1">
            <a:avLst/>
          </a:prstGeom>
          <a:noFill/>
          <a:ln w="9525" cap="flat" cmpd="sng">
            <a:solidFill>
              <a:schemeClr val="lt1"/>
            </a:solidFill>
            <a:prstDash val="solid"/>
            <a:bevel/>
            <a:headEnd type="none" w="med" len="med"/>
            <a:tailEnd type="triangle" w="lg" len="lg"/>
          </a:ln>
        </p:spPr>
      </p:cxnSp>
      <p:cxnSp>
        <p:nvCxnSpPr>
          <p:cNvPr id="473" name="Shape 473"/>
          <p:cNvCxnSpPr/>
          <p:nvPr/>
        </p:nvCxnSpPr>
        <p:spPr>
          <a:xfrm>
            <a:off x="2076558" y="3041639"/>
            <a:ext cx="1527074" cy="0"/>
          </a:xfrm>
          <a:prstGeom prst="straightConnector1">
            <a:avLst/>
          </a:prstGeom>
          <a:noFill/>
          <a:ln w="9525" cap="flat" cmpd="sng">
            <a:solidFill>
              <a:schemeClr val="lt1"/>
            </a:solidFill>
            <a:prstDash val="solid"/>
            <a:bevel/>
            <a:headEnd type="none" w="med" len="med"/>
            <a:tailEnd type="none" w="med" len="med"/>
          </a:ln>
        </p:spPr>
      </p:cxnSp>
      <p:cxnSp>
        <p:nvCxnSpPr>
          <p:cNvPr id="474" name="Shape 474"/>
          <p:cNvCxnSpPr/>
          <p:nvPr/>
        </p:nvCxnSpPr>
        <p:spPr>
          <a:xfrm>
            <a:off x="2246325" y="3134682"/>
            <a:ext cx="1347749" cy="0"/>
          </a:xfrm>
          <a:prstGeom prst="straightConnector1">
            <a:avLst/>
          </a:prstGeom>
          <a:noFill/>
          <a:ln w="9525" cap="flat" cmpd="sng">
            <a:solidFill>
              <a:schemeClr val="lt1"/>
            </a:solidFill>
            <a:prstDash val="solid"/>
            <a:bevel/>
            <a:headEnd type="none" w="med" len="med"/>
            <a:tailEnd type="none" w="med" len="med"/>
          </a:ln>
        </p:spPr>
      </p:cxnSp>
      <p:cxnSp>
        <p:nvCxnSpPr>
          <p:cNvPr id="475" name="Shape 475"/>
          <p:cNvCxnSpPr/>
          <p:nvPr/>
        </p:nvCxnSpPr>
        <p:spPr>
          <a:xfrm>
            <a:off x="1703295" y="3659334"/>
            <a:ext cx="459449" cy="0"/>
          </a:xfrm>
          <a:prstGeom prst="straightConnector1">
            <a:avLst/>
          </a:prstGeom>
          <a:noFill/>
          <a:ln w="9525" cap="flat" cmpd="sng">
            <a:solidFill>
              <a:schemeClr val="lt1"/>
            </a:solidFill>
            <a:prstDash val="solid"/>
            <a:bevel/>
            <a:headEnd type="none" w="med" len="med"/>
            <a:tailEnd type="none" w="med" len="med"/>
          </a:ln>
        </p:spPr>
      </p:cxnSp>
      <p:cxnSp>
        <p:nvCxnSpPr>
          <p:cNvPr id="476" name="Shape 476"/>
          <p:cNvCxnSpPr/>
          <p:nvPr/>
        </p:nvCxnSpPr>
        <p:spPr>
          <a:xfrm>
            <a:off x="5386757" y="3041505"/>
            <a:ext cx="1302075" cy="0"/>
          </a:xfrm>
          <a:prstGeom prst="straightConnector1">
            <a:avLst/>
          </a:prstGeom>
          <a:noFill/>
          <a:ln w="9525" cap="flat" cmpd="sng">
            <a:solidFill>
              <a:schemeClr val="lt1"/>
            </a:solidFill>
            <a:prstDash val="solid"/>
            <a:bevel/>
            <a:headEnd type="none" w="med" len="med"/>
            <a:tailEnd type="none" w="med" len="med"/>
          </a:ln>
        </p:spPr>
      </p:cxnSp>
      <p:cxnSp>
        <p:nvCxnSpPr>
          <p:cNvPr id="477" name="Shape 477"/>
          <p:cNvCxnSpPr/>
          <p:nvPr/>
        </p:nvCxnSpPr>
        <p:spPr>
          <a:xfrm>
            <a:off x="5386698" y="3134888"/>
            <a:ext cx="1302075" cy="0"/>
          </a:xfrm>
          <a:prstGeom prst="straightConnector1">
            <a:avLst/>
          </a:prstGeom>
          <a:noFill/>
          <a:ln w="9525" cap="flat" cmpd="sng">
            <a:solidFill>
              <a:schemeClr val="lt1"/>
            </a:solidFill>
            <a:prstDash val="solid"/>
            <a:bevel/>
            <a:headEnd type="none" w="med" len="med"/>
            <a:tailEnd type="none" w="med" len="med"/>
          </a:ln>
        </p:spPr>
      </p:cxnSp>
      <p:cxnSp>
        <p:nvCxnSpPr>
          <p:cNvPr id="478" name="Shape 478"/>
          <p:cNvCxnSpPr/>
          <p:nvPr/>
        </p:nvCxnSpPr>
        <p:spPr>
          <a:xfrm flipH="1">
            <a:off x="6689090" y="1564005"/>
            <a:ext cx="3810" cy="784860"/>
          </a:xfrm>
          <a:prstGeom prst="straightConnector1">
            <a:avLst/>
          </a:prstGeom>
          <a:noFill/>
          <a:ln w="9525" cap="flat" cmpd="sng">
            <a:solidFill>
              <a:schemeClr val="lt1"/>
            </a:solidFill>
            <a:prstDash val="solid"/>
            <a:bevel/>
            <a:headEnd type="none" w="med" len="med"/>
            <a:tailEnd type="none" w="med" len="med"/>
          </a:ln>
        </p:spPr>
      </p:cxnSp>
      <p:cxnSp>
        <p:nvCxnSpPr>
          <p:cNvPr id="479" name="Shape 479"/>
          <p:cNvCxnSpPr/>
          <p:nvPr/>
        </p:nvCxnSpPr>
        <p:spPr>
          <a:xfrm>
            <a:off x="2444137" y="2655960"/>
            <a:ext cx="1956599" cy="0"/>
          </a:xfrm>
          <a:prstGeom prst="straightConnector1">
            <a:avLst/>
          </a:prstGeom>
          <a:noFill/>
          <a:ln w="9525" cap="flat" cmpd="sng">
            <a:solidFill>
              <a:schemeClr val="lt1"/>
            </a:solidFill>
            <a:prstDash val="solid"/>
            <a:bevel/>
            <a:headEnd type="none" w="med" len="med"/>
            <a:tailEnd type="none" w="med" len="med"/>
          </a:ln>
        </p:spPr>
      </p:cxnSp>
      <p:cxnSp>
        <p:nvCxnSpPr>
          <p:cNvPr id="480" name="Shape 480"/>
          <p:cNvCxnSpPr>
            <a:endCxn id="441" idx="1"/>
          </p:cNvCxnSpPr>
          <p:nvPr/>
        </p:nvCxnSpPr>
        <p:spPr>
          <a:xfrm>
            <a:off x="2812787" y="2349320"/>
            <a:ext cx="781875" cy="0"/>
          </a:xfrm>
          <a:prstGeom prst="straightConnector1">
            <a:avLst/>
          </a:prstGeom>
          <a:noFill/>
          <a:ln w="9525" cap="flat" cmpd="sng">
            <a:solidFill>
              <a:schemeClr val="lt1"/>
            </a:solidFill>
            <a:prstDash val="solid"/>
            <a:bevel/>
            <a:headEnd type="none" w="med" len="med"/>
            <a:tailEnd type="none" w="med" len="med"/>
          </a:ln>
        </p:spPr>
      </p:cxnSp>
      <p:cxnSp>
        <p:nvCxnSpPr>
          <p:cNvPr id="481" name="Shape 481"/>
          <p:cNvCxnSpPr/>
          <p:nvPr/>
        </p:nvCxnSpPr>
        <p:spPr>
          <a:xfrm>
            <a:off x="4476387" y="1048961"/>
            <a:ext cx="0" cy="300599"/>
          </a:xfrm>
          <a:prstGeom prst="straightConnector1">
            <a:avLst/>
          </a:prstGeom>
          <a:noFill/>
          <a:ln w="9525" cap="flat" cmpd="sng">
            <a:solidFill>
              <a:schemeClr val="lt1"/>
            </a:solidFill>
            <a:prstDash val="solid"/>
            <a:bevel/>
            <a:headEnd type="none" w="med" len="med"/>
            <a:tailEnd type="triangle" w="lg" len="lg"/>
          </a:ln>
        </p:spPr>
      </p:cxnSp>
      <p:cxnSp>
        <p:nvCxnSpPr>
          <p:cNvPr id="482" name="Shape 482"/>
          <p:cNvCxnSpPr/>
          <p:nvPr/>
        </p:nvCxnSpPr>
        <p:spPr>
          <a:xfrm>
            <a:off x="2403481" y="3659334"/>
            <a:ext cx="1933200" cy="2250"/>
          </a:xfrm>
          <a:prstGeom prst="straightConnector1">
            <a:avLst/>
          </a:prstGeom>
          <a:noFill/>
          <a:ln w="9525" cap="flat" cmpd="sng">
            <a:solidFill>
              <a:schemeClr val="lt1"/>
            </a:solidFill>
            <a:prstDash val="solid"/>
            <a:bevel/>
            <a:headEnd type="none" w="med" len="med"/>
            <a:tailEnd type="none" w="med" len="med"/>
          </a:ln>
        </p:spPr>
      </p:cxnSp>
      <p:cxnSp>
        <p:nvCxnSpPr>
          <p:cNvPr id="483" name="Shape 483"/>
          <p:cNvCxnSpPr/>
          <p:nvPr/>
        </p:nvCxnSpPr>
        <p:spPr>
          <a:xfrm>
            <a:off x="4580675" y="3661575"/>
            <a:ext cx="1205100" cy="0"/>
          </a:xfrm>
          <a:prstGeom prst="straightConnector1">
            <a:avLst/>
          </a:prstGeom>
          <a:noFill/>
          <a:ln w="9525" cap="flat" cmpd="sng">
            <a:solidFill>
              <a:schemeClr val="lt1"/>
            </a:solidFill>
            <a:prstDash val="solid"/>
            <a:bevel/>
            <a:headEnd type="none" w="med" len="med"/>
            <a:tailEnd type="none" w="med" len="med"/>
          </a:ln>
        </p:spPr>
      </p:cxnSp>
      <p:cxnSp>
        <p:nvCxnSpPr>
          <p:cNvPr id="484" name="Shape 484"/>
          <p:cNvCxnSpPr/>
          <p:nvPr/>
        </p:nvCxnSpPr>
        <p:spPr>
          <a:xfrm>
            <a:off x="4580675" y="2655960"/>
            <a:ext cx="1205100" cy="0"/>
          </a:xfrm>
          <a:prstGeom prst="straightConnector1">
            <a:avLst/>
          </a:prstGeom>
          <a:noFill/>
          <a:ln w="9525" cap="flat" cmpd="sng">
            <a:solidFill>
              <a:schemeClr val="lt1"/>
            </a:solidFill>
            <a:prstDash val="solid"/>
            <a:bevel/>
            <a:headEnd type="none" w="med" len="med"/>
            <a:tailEnd type="none" w="med" len="med"/>
          </a:ln>
        </p:spPr>
      </p:cxnSp>
      <p:cxnSp>
        <p:nvCxnSpPr>
          <p:cNvPr id="485" name="Shape 485"/>
          <p:cNvCxnSpPr/>
          <p:nvPr/>
        </p:nvCxnSpPr>
        <p:spPr>
          <a:xfrm>
            <a:off x="4466436" y="1051739"/>
            <a:ext cx="1579724" cy="0"/>
          </a:xfrm>
          <a:prstGeom prst="straightConnector1">
            <a:avLst/>
          </a:prstGeom>
          <a:noFill/>
          <a:ln w="9525" cap="flat" cmpd="sng">
            <a:solidFill>
              <a:schemeClr val="lt1"/>
            </a:solidFill>
            <a:prstDash val="solid"/>
            <a:bevel/>
            <a:headEnd type="none" w="med" len="med"/>
            <a:tailEnd type="none" w="med" len="med"/>
          </a:ln>
        </p:spPr>
      </p:cxnSp>
      <p:sp>
        <p:nvSpPr>
          <p:cNvPr id="486" name="Shape 486"/>
          <p:cNvSpPr txBox="1"/>
          <p:nvPr/>
        </p:nvSpPr>
        <p:spPr>
          <a:xfrm>
            <a:off x="4466629" y="835698"/>
            <a:ext cx="92902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bro_init()</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7" name="Shape 487"/>
          <p:cNvSpPr txBox="1"/>
          <p:nvPr/>
        </p:nvSpPr>
        <p:spPr>
          <a:xfrm>
            <a:off x="4336364" y="1845833"/>
            <a:ext cx="175972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new_connection()</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8" name="Shape 488"/>
          <p:cNvSpPr txBox="1"/>
          <p:nvPr/>
        </p:nvSpPr>
        <p:spPr>
          <a:xfrm>
            <a:off x="2324020" y="3812396"/>
            <a:ext cx="1759725" cy="3462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a:t>
            </a:r>
            <a:b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b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http_message_done()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9" name="Shape 489"/>
          <p:cNvSpPr txBox="1"/>
          <p:nvPr/>
        </p:nvSpPr>
        <p:spPr>
          <a:xfrm>
            <a:off x="1366737" y="4720461"/>
            <a:ext cx="175972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0" name="Shape 490"/>
          <p:cNvSpPr txBox="1"/>
          <p:nvPr/>
        </p:nvSpPr>
        <p:spPr>
          <a:xfrm>
            <a:off x="4580984" y="3812583"/>
            <a:ext cx="1759725" cy="3462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a:t>
            </a:r>
            <a:b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b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http_message_done()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1" name="Shape 491"/>
          <p:cNvSpPr txBox="1"/>
          <p:nvPr/>
        </p:nvSpPr>
        <p:spPr>
          <a:xfrm>
            <a:off x="6761723" y="3832511"/>
            <a:ext cx="1759725" cy="3462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 http_message_done()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2" name="Shape 492"/>
          <p:cNvSpPr txBox="1"/>
          <p:nvPr/>
        </p:nvSpPr>
        <p:spPr>
          <a:xfrm>
            <a:off x="5813410" y="4720574"/>
            <a:ext cx="175972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http_entity_data()</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3" name="Shape 493"/>
          <p:cNvSpPr txBox="1"/>
          <p:nvPr/>
        </p:nvSpPr>
        <p:spPr>
          <a:xfrm>
            <a:off x="5975350" y="1324610"/>
            <a:ext cx="1906905" cy="207645"/>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connection_state_remove()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4" name="Shape 494"/>
          <p:cNvSpPr txBox="1"/>
          <p:nvPr/>
        </p:nvSpPr>
        <p:spPr>
          <a:xfrm>
            <a:off x="6761783" y="2738871"/>
            <a:ext cx="1759725" cy="3462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a:t>
            </a:r>
            <a:b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b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http_message_done()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6435" y="838835"/>
            <a:ext cx="2266315" cy="91440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网络攻击与入侵取证</a:t>
            </a:r>
            <a:endPar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686435" y="1684020"/>
            <a:ext cx="7131685" cy="1814195"/>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The art of gathering evidence during or after a crime</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Reconstructing the criminal’s actions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Providing evidence for prosecution</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Forensics for computer networks is extremely difficult and depends completely on the quality of information you maintain.</a:t>
            </a:r>
            <a:endParaRPr lang="zh-CN"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6435" y="848995"/>
            <a:ext cx="3806825" cy="91440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为什么使用</a:t>
            </a:r>
            <a:r>
              <a:rPr lang="en-US" altLang="zh-CN"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进行入侵取证？</a:t>
            </a:r>
            <a:endPar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4" name="图片 3"/>
          <p:cNvPicPr>
            <a:picLocks noChangeAspect="1"/>
          </p:cNvPicPr>
          <p:nvPr/>
        </p:nvPicPr>
        <p:blipFill>
          <a:blip r:embed="rId1"/>
          <a:stretch>
            <a:fillRect/>
          </a:stretch>
        </p:blipFill>
        <p:spPr>
          <a:xfrm>
            <a:off x="511810" y="2846705"/>
            <a:ext cx="5321300" cy="1874520"/>
          </a:xfrm>
          <a:prstGeom prst="rect">
            <a:avLst/>
          </a:prstGeom>
        </p:spPr>
      </p:pic>
      <p:sp>
        <p:nvSpPr>
          <p:cNvPr id="5" name="文本框 4"/>
          <p:cNvSpPr txBox="1"/>
          <p:nvPr/>
        </p:nvSpPr>
        <p:spPr>
          <a:xfrm>
            <a:off x="686435" y="1413510"/>
            <a:ext cx="6511925" cy="1433830"/>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作为</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一个被动的，开源的网络流量分析器</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、安全监视器，</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Bro检查所有流量，以查看可疑活动的迹象</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凭借</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可完全自定义和可扩展</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的特性，</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也</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支持在安全</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领</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域之外的流量分析任务</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包括性能测量和帮助故障排除。</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（特征详见</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textbook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误用检测，异常检测，行为分析</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5833110" y="2847340"/>
            <a:ext cx="2808605" cy="160020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Bro事件和数据</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模型</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深度</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纵贯</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整个网络栈</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 细粒度：详细的协议级信息</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丰富的类型：</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First-</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class citizen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易用的组织</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可</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嵌套</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的</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数据</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14375" y="1593850"/>
            <a:ext cx="7132955" cy="2720340"/>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en-US">
                <a:solidFill>
                  <a:schemeClr val="tx1"/>
                </a:solidFill>
                <a:latin typeface="微软雅黑" panose="020B0503020204020204" pitchFamily="34" charset="-122"/>
                <a:ea typeface="微软雅黑" panose="020B0503020204020204" pitchFamily="34" charset="-122"/>
                <a:sym typeface="+mn-ea"/>
              </a:rPr>
              <a:t>1. </a:t>
            </a:r>
            <a:r>
              <a:rPr lang="zh-CN" altLang="en-US">
                <a:solidFill>
                  <a:schemeClr val="tx1"/>
                </a:solidFill>
                <a:latin typeface="微软雅黑" panose="020B0503020204020204" pitchFamily="34" charset="-122"/>
                <a:ea typeface="微软雅黑" panose="020B0503020204020204" pitchFamily="34" charset="-122"/>
                <a:sym typeface="+mn-ea"/>
              </a:rPr>
              <a:t>强大的网络监视器  </a:t>
            </a:r>
            <a:r>
              <a:rPr lang="en-US" altLang="zh-CN">
                <a:solidFill>
                  <a:schemeClr val="tx1"/>
                </a:solidFill>
                <a:latin typeface="微软雅黑" panose="020B0503020204020204" pitchFamily="34" charset="-122"/>
                <a:ea typeface="微软雅黑" panose="020B0503020204020204" pitchFamily="34" charset="-122"/>
                <a:sym typeface="+mn-ea"/>
              </a:rPr>
              <a:t>-“</a:t>
            </a:r>
            <a:r>
              <a:rPr lang="en-US">
                <a:latin typeface="微软雅黑" panose="020B0503020204020204" pitchFamily="34" charset="-122"/>
                <a:ea typeface="微软雅黑" panose="020B0503020204020204" pitchFamily="34" charset="-122"/>
                <a:sym typeface="+mn-ea"/>
              </a:rPr>
              <a:t>Packets in, logs out”</a:t>
            </a:r>
            <a:endParaRPr lang="en-US">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endParaRPr lang="en-US">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2. </a:t>
            </a:r>
            <a:r>
              <a:rPr lang="zh-CN" altLang="en-US">
                <a:solidFill>
                  <a:schemeClr val="tx1"/>
                </a:solidFill>
                <a:latin typeface="微软雅黑" panose="020B0503020204020204" pitchFamily="34" charset="-122"/>
                <a:ea typeface="微软雅黑" panose="020B0503020204020204" pitchFamily="34" charset="-122"/>
                <a:sym typeface="+mn-ea"/>
              </a:rPr>
              <a:t>核心是一台事件驱动的状态机</a:t>
            </a:r>
            <a:endParaRPr lang="zh-CN" alt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endParaRPr lang="zh-CN" alt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3. </a:t>
            </a:r>
            <a:r>
              <a:rPr lang="zh-CN" altLang="en-US">
                <a:solidFill>
                  <a:schemeClr val="tx1"/>
                </a:solidFill>
                <a:latin typeface="微软雅黑" panose="020B0503020204020204" pitchFamily="34" charset="-122"/>
                <a:ea typeface="微软雅黑" panose="020B0503020204020204" pitchFamily="34" charset="-122"/>
                <a:sym typeface="+mn-ea"/>
              </a:rPr>
              <a:t>自定义的</a:t>
            </a:r>
            <a:r>
              <a:rPr lang="en-US">
                <a:solidFill>
                  <a:schemeClr val="tx1"/>
                </a:solidFill>
                <a:latin typeface="微软雅黑" panose="020B0503020204020204" pitchFamily="34" charset="-122"/>
                <a:ea typeface="微软雅黑" panose="020B0503020204020204" pitchFamily="34" charset="-122"/>
                <a:sym typeface="+mn-ea"/>
              </a:rPr>
              <a:t>Bro</a:t>
            </a:r>
            <a:r>
              <a:rPr lang="zh-CN" altLang="en-US">
                <a:solidFill>
                  <a:schemeClr val="tx1"/>
                </a:solidFill>
                <a:latin typeface="微软雅黑" panose="020B0503020204020204" pitchFamily="34" charset="-122"/>
                <a:ea typeface="微软雅黑" panose="020B0503020204020204" pitchFamily="34" charset="-122"/>
                <a:sym typeface="+mn-ea"/>
              </a:rPr>
              <a:t>脚本</a:t>
            </a:r>
            <a:r>
              <a:rPr lang="en-US">
                <a:solidFill>
                  <a:schemeClr val="tx1"/>
                </a:solidFill>
                <a:latin typeface="微软雅黑" panose="020B0503020204020204" pitchFamily="34" charset="-122"/>
                <a:ea typeface="微软雅黑" panose="020B0503020204020204" pitchFamily="34" charset="-122"/>
                <a:sym typeface="+mn-ea"/>
              </a:rPr>
              <a:t>(DSL)</a:t>
            </a:r>
            <a:endParaRPr 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    </a:t>
            </a:r>
            <a:endParaRPr 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    * </a:t>
            </a:r>
            <a:r>
              <a:rPr lang="zh-CN" altLang="en-US">
                <a:solidFill>
                  <a:schemeClr val="tx1"/>
                </a:solidFill>
                <a:latin typeface="微软雅黑" panose="020B0503020204020204" pitchFamily="34" charset="-122"/>
                <a:ea typeface="微软雅黑" panose="020B0503020204020204" pitchFamily="34" charset="-122"/>
                <a:sym typeface="+mn-ea"/>
              </a:rPr>
              <a:t>网络连接被视为对象</a:t>
            </a:r>
            <a:endParaRPr lang="zh-CN" alt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endParaRPr lang="zh-CN" alt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    * Wireshark + </a:t>
            </a:r>
            <a:r>
              <a:rPr lang="zh-CN" altLang="en-US">
                <a:solidFill>
                  <a:schemeClr val="tx1"/>
                </a:solidFill>
                <a:latin typeface="微软雅黑" panose="020B0503020204020204" pitchFamily="34" charset="-122"/>
                <a:ea typeface="微软雅黑" panose="020B0503020204020204" pitchFamily="34" charset="-122"/>
                <a:sym typeface="+mn-ea"/>
              </a:rPr>
              <a:t>一门图灵完备的编程语言</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mn-ea"/>
            </a:endParaRPr>
          </a:p>
        </p:txBody>
      </p:sp>
      <p:sp>
        <p:nvSpPr>
          <p:cNvPr id="3" name="文本框 2"/>
          <p:cNvSpPr txBox="1"/>
          <p:nvPr/>
        </p:nvSpPr>
        <p:spPr>
          <a:xfrm>
            <a:off x="714375" y="894715"/>
            <a:ext cx="7502525" cy="535940"/>
          </a:xfrm>
          <a:prstGeom prst="rect">
            <a:avLst/>
          </a:prstGeom>
          <a:noFill/>
          <a:ln>
            <a:noFill/>
          </a:ln>
        </p:spPr>
        <p:txBody>
          <a:bodyPr lIns="91425" tIns="45700" rIns="91425" bIns="45700" anchor="t" anchorCtr="0">
            <a:noAutofit/>
          </a:bodyPr>
          <a:p>
            <a:pPr marL="0" marR="0" lvl="0" indent="0" algn="l" rtl="0">
              <a:spcBef>
                <a:spcPts val="0"/>
              </a:spcBef>
              <a:buSzPct val="25000"/>
              <a:buNone/>
            </a:pPr>
            <a:r>
              <a:rPr lang="en-US" altLang="en-US" sz="2400">
                <a:solidFill>
                  <a:schemeClr val="tx1"/>
                </a:solidFill>
                <a:latin typeface="Calibri" panose="020F0502020204030204"/>
                <a:ea typeface="Calibri" panose="020F0502020204030204"/>
                <a:cs typeface="Calibri" panose="020F0502020204030204"/>
                <a:sym typeface="Calibri" panose="020F0502020204030204"/>
              </a:rPr>
              <a:t>Bro Overview </a:t>
            </a:r>
            <a:r>
              <a:rPr lang="en-US"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加州大学伯克利分校研究项目 </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1995</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95325" y="223520"/>
            <a:ext cx="2326640" cy="441325"/>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是如何工作的？</a:t>
            </a:r>
            <a:endParaRPr lang="zh-CN"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Shape 574"/>
          <p:cNvSpPr/>
          <p:nvPr/>
        </p:nvSpPr>
        <p:spPr>
          <a:xfrm>
            <a:off x="6302375" y="1737995"/>
            <a:ext cx="1770380" cy="68389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4" name="文本框 3"/>
          <p:cNvSpPr txBox="1"/>
          <p:nvPr/>
        </p:nvSpPr>
        <p:spPr>
          <a:xfrm>
            <a:off x="6376670" y="1775460"/>
            <a:ext cx="1647190" cy="683895"/>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Policy Script </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Interpreter</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73" name="Shape 573"/>
          <p:cNvSpPr/>
          <p:nvPr/>
        </p:nvSpPr>
        <p:spPr>
          <a:xfrm>
            <a:off x="6377305" y="2842895"/>
            <a:ext cx="1646555" cy="502920"/>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5" name="文本框 4"/>
          <p:cNvSpPr txBox="1"/>
          <p:nvPr/>
        </p:nvSpPr>
        <p:spPr>
          <a:xfrm>
            <a:off x="6405245" y="2915285"/>
            <a:ext cx="1647190" cy="35814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Event Engine</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6" name="Shape 573"/>
          <p:cNvSpPr/>
          <p:nvPr/>
        </p:nvSpPr>
        <p:spPr>
          <a:xfrm>
            <a:off x="6043295" y="3839210"/>
            <a:ext cx="2426335" cy="57213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7" name="文本框 6"/>
          <p:cNvSpPr txBox="1"/>
          <p:nvPr/>
        </p:nvSpPr>
        <p:spPr>
          <a:xfrm>
            <a:off x="6363970" y="3946525"/>
            <a:ext cx="1647190" cy="35814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Network</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581" name="Shape 581"/>
          <p:cNvCxnSpPr/>
          <p:nvPr/>
        </p:nvCxnSpPr>
        <p:spPr>
          <a:xfrm>
            <a:off x="7261225" y="3345815"/>
            <a:ext cx="5080" cy="493395"/>
          </a:xfrm>
          <a:prstGeom prst="straightConnector1">
            <a:avLst/>
          </a:prstGeom>
          <a:noFill/>
          <a:ln w="25400" cap="flat" cmpd="sng">
            <a:solidFill>
              <a:schemeClr val="tx1"/>
            </a:solidFill>
            <a:prstDash val="solid"/>
            <a:round/>
            <a:headEnd type="triangle" w="lg" len="lg"/>
            <a:tailEnd type="none" w="med" len="med"/>
          </a:ln>
        </p:spPr>
      </p:cxnSp>
      <p:cxnSp>
        <p:nvCxnSpPr>
          <p:cNvPr id="8" name="Shape 581"/>
          <p:cNvCxnSpPr/>
          <p:nvPr/>
        </p:nvCxnSpPr>
        <p:spPr>
          <a:xfrm>
            <a:off x="7251700" y="2421890"/>
            <a:ext cx="9525" cy="421005"/>
          </a:xfrm>
          <a:prstGeom prst="straightConnector1">
            <a:avLst/>
          </a:prstGeom>
          <a:noFill/>
          <a:ln w="25400" cap="flat" cmpd="sng">
            <a:solidFill>
              <a:schemeClr val="tx1"/>
            </a:solidFill>
            <a:prstDash val="solid"/>
            <a:round/>
            <a:headEnd type="triangle" w="lg" len="lg"/>
            <a:tailEnd type="none" w="med" len="med"/>
          </a:ln>
        </p:spPr>
      </p:cxnSp>
      <p:cxnSp>
        <p:nvCxnSpPr>
          <p:cNvPr id="9" name="Shape 581"/>
          <p:cNvCxnSpPr/>
          <p:nvPr/>
        </p:nvCxnSpPr>
        <p:spPr>
          <a:xfrm>
            <a:off x="6405245" y="1438275"/>
            <a:ext cx="3175" cy="299720"/>
          </a:xfrm>
          <a:prstGeom prst="straightConnector1">
            <a:avLst/>
          </a:prstGeom>
          <a:noFill/>
          <a:ln w="25400" cap="flat" cmpd="sng">
            <a:solidFill>
              <a:schemeClr val="tx1"/>
            </a:solidFill>
            <a:prstDash val="solid"/>
            <a:round/>
            <a:headEnd type="triangle" w="lg" len="lg"/>
            <a:tailEnd type="none" w="med" len="med"/>
          </a:ln>
        </p:spPr>
      </p:cxnSp>
      <p:cxnSp>
        <p:nvCxnSpPr>
          <p:cNvPr id="10" name="Shape 581"/>
          <p:cNvCxnSpPr/>
          <p:nvPr/>
        </p:nvCxnSpPr>
        <p:spPr>
          <a:xfrm>
            <a:off x="6594475" y="1438275"/>
            <a:ext cx="3175" cy="299720"/>
          </a:xfrm>
          <a:prstGeom prst="straightConnector1">
            <a:avLst/>
          </a:prstGeom>
          <a:noFill/>
          <a:ln w="25400" cap="flat" cmpd="sng">
            <a:solidFill>
              <a:schemeClr val="tx1"/>
            </a:solidFill>
            <a:prstDash val="solid"/>
            <a:round/>
            <a:headEnd type="triangle" w="lg" len="lg"/>
            <a:tailEnd type="none" w="med" len="med"/>
          </a:ln>
        </p:spPr>
      </p:cxnSp>
      <p:cxnSp>
        <p:nvCxnSpPr>
          <p:cNvPr id="584" name="Shape 584"/>
          <p:cNvCxnSpPr/>
          <p:nvPr/>
        </p:nvCxnSpPr>
        <p:spPr>
          <a:xfrm flipH="1" flipV="1">
            <a:off x="7800975" y="1353820"/>
            <a:ext cx="3810" cy="384175"/>
          </a:xfrm>
          <a:prstGeom prst="straightConnector1">
            <a:avLst/>
          </a:prstGeom>
          <a:noFill/>
          <a:ln w="25400" cap="flat" cmpd="sng">
            <a:solidFill>
              <a:schemeClr val="tx1"/>
            </a:solidFill>
            <a:prstDash val="solid"/>
            <a:round/>
            <a:headEnd type="triangle" w="lg" len="lg"/>
            <a:tailEnd type="none" w="med" len="med"/>
          </a:ln>
        </p:spPr>
      </p:cxnSp>
      <p:sp>
        <p:nvSpPr>
          <p:cNvPr id="11" name="文本框 10"/>
          <p:cNvSpPr txBox="1"/>
          <p:nvPr/>
        </p:nvSpPr>
        <p:spPr>
          <a:xfrm>
            <a:off x="5177790" y="880745"/>
            <a:ext cx="1978025" cy="59499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Write out a log  </a:t>
            </a:r>
            <a:endParaRPr 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Issue a notice </a:t>
            </a: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2" name="文本框 11"/>
          <p:cNvSpPr txBox="1"/>
          <p:nvPr/>
        </p:nvSpPr>
        <p:spPr>
          <a:xfrm>
            <a:off x="6815455" y="1002665"/>
            <a:ext cx="170180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Read in a file</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3" name="文本框 12"/>
          <p:cNvSpPr txBox="1"/>
          <p:nvPr/>
        </p:nvSpPr>
        <p:spPr>
          <a:xfrm>
            <a:off x="6889750" y="3528695"/>
            <a:ext cx="170180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Packets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4" name="文本框 13"/>
          <p:cNvSpPr txBox="1"/>
          <p:nvPr/>
        </p:nvSpPr>
        <p:spPr>
          <a:xfrm>
            <a:off x="6815455" y="2491740"/>
            <a:ext cx="170180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Events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5" name="文本框 14"/>
          <p:cNvSpPr txBox="1"/>
          <p:nvPr/>
        </p:nvSpPr>
        <p:spPr>
          <a:xfrm>
            <a:off x="3721100" y="1124585"/>
            <a:ext cx="170180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Do a thing</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6" name="文本框 15"/>
          <p:cNvSpPr txBox="1"/>
          <p:nvPr/>
        </p:nvSpPr>
        <p:spPr>
          <a:xfrm>
            <a:off x="3721100" y="1896745"/>
            <a:ext cx="1701800" cy="59499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Frameworks</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Event handlers</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7" name="文本框 16"/>
          <p:cNvSpPr txBox="1"/>
          <p:nvPr/>
        </p:nvSpPr>
        <p:spPr>
          <a:xfrm>
            <a:off x="3258185" y="2842895"/>
            <a:ext cx="2627630" cy="8388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latin typeface="微软雅黑" panose="020B0503020204020204" pitchFamily="34" charset="-122"/>
                <a:ea typeface="微软雅黑" panose="020B0503020204020204" pitchFamily="34" charset="-122"/>
                <a:cs typeface="Calibri" panose="020F0502020204030204"/>
                <a:sym typeface="Calibri" panose="020F0502020204030204"/>
              </a:rPr>
              <a:t>Reassemble connections</a:t>
            </a:r>
            <a:endParaRPr lang="en-US" altLang="en-US" sz="16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sz="1600">
                <a:latin typeface="微软雅黑" panose="020B0503020204020204" pitchFamily="34" charset="-122"/>
                <a:ea typeface="微软雅黑" panose="020B0503020204020204" pitchFamily="34" charset="-122"/>
                <a:cs typeface="Calibri" panose="020F0502020204030204"/>
                <a:sym typeface="Calibri" panose="020F0502020204030204"/>
              </a:rPr>
              <a:t>Parse protocols</a:t>
            </a:r>
            <a:endParaRPr lang="en-US" altLang="en-US" sz="16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Dispatch events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8" name="文本框 17"/>
          <p:cNvSpPr txBox="1"/>
          <p:nvPr/>
        </p:nvSpPr>
        <p:spPr>
          <a:xfrm>
            <a:off x="3582035" y="4013835"/>
            <a:ext cx="1980565"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Capture packets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1" name="文本框 20"/>
          <p:cNvSpPr txBox="1"/>
          <p:nvPr/>
        </p:nvSpPr>
        <p:spPr>
          <a:xfrm>
            <a:off x="5360035" y="2108200"/>
            <a:ext cx="847090" cy="468630"/>
          </a:xfrm>
          <a:prstGeom prst="rect">
            <a:avLst/>
          </a:prstGeom>
          <a:noFill/>
          <a:ln w="12700" cmpd="sng">
            <a:solidFill>
              <a:srgbClr val="252434"/>
            </a:solidFill>
            <a:prstDash val="dash"/>
          </a:ln>
        </p:spPr>
        <p:txBody>
          <a:bodyPr wrap="square" lIns="91425" tIns="45700" rIns="91425" bIns="45700" anchor="t" anchorCtr="0">
            <a:spAutoFit/>
          </a:bodyPr>
          <a:p>
            <a:pPr marL="0" marR="0" lvl="0" indent="0" algn="ctr" rtl="0">
              <a:spcBef>
                <a:spcPts val="0"/>
              </a:spcBef>
              <a:buSzPct val="25000"/>
              <a:buNone/>
            </a:pPr>
            <a:r>
              <a:rPr 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User </a:t>
            </a:r>
            <a:endParaRPr 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interface</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0" name="Shape 573"/>
          <p:cNvSpPr/>
          <p:nvPr/>
        </p:nvSpPr>
        <p:spPr>
          <a:xfrm>
            <a:off x="808355" y="4060825"/>
            <a:ext cx="2322195" cy="354330"/>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2" name="文本框 21"/>
          <p:cNvSpPr txBox="1"/>
          <p:nvPr/>
        </p:nvSpPr>
        <p:spPr>
          <a:xfrm>
            <a:off x="1145540" y="4057015"/>
            <a:ext cx="1647190" cy="35814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Network</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23" name="Shape 581"/>
          <p:cNvCxnSpPr/>
          <p:nvPr/>
        </p:nvCxnSpPr>
        <p:spPr>
          <a:xfrm flipH="1">
            <a:off x="1983105" y="3695700"/>
            <a:ext cx="1270" cy="365125"/>
          </a:xfrm>
          <a:prstGeom prst="straightConnector1">
            <a:avLst/>
          </a:prstGeom>
          <a:noFill/>
          <a:ln w="25400" cap="flat" cmpd="sng">
            <a:solidFill>
              <a:schemeClr val="tx1"/>
            </a:solidFill>
            <a:prstDash val="solid"/>
            <a:round/>
            <a:headEnd type="triangle" w="lg" len="lg"/>
            <a:tailEnd type="none" w="med" len="med"/>
          </a:ln>
        </p:spPr>
      </p:cxnSp>
      <p:sp>
        <p:nvSpPr>
          <p:cNvPr id="24" name="矩形 23"/>
          <p:cNvSpPr/>
          <p:nvPr/>
        </p:nvSpPr>
        <p:spPr>
          <a:xfrm>
            <a:off x="824865" y="2491740"/>
            <a:ext cx="2317750" cy="12268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5" name="Shape 573"/>
          <p:cNvSpPr/>
          <p:nvPr/>
        </p:nvSpPr>
        <p:spPr>
          <a:xfrm>
            <a:off x="941705" y="3273425"/>
            <a:ext cx="2054225" cy="358140"/>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6" name="文本框 25"/>
          <p:cNvSpPr txBox="1"/>
          <p:nvPr/>
        </p:nvSpPr>
        <p:spPr>
          <a:xfrm>
            <a:off x="1121410" y="3273425"/>
            <a:ext cx="1708785" cy="274955"/>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Packet Processing</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7" name="Shape 573"/>
          <p:cNvSpPr/>
          <p:nvPr/>
        </p:nvSpPr>
        <p:spPr>
          <a:xfrm>
            <a:off x="941705" y="2622550"/>
            <a:ext cx="969010" cy="49339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8" name="文本框 27"/>
          <p:cNvSpPr txBox="1"/>
          <p:nvPr/>
        </p:nvSpPr>
        <p:spPr>
          <a:xfrm>
            <a:off x="815975" y="2658745"/>
            <a:ext cx="1220470" cy="420370"/>
          </a:xfrm>
          <a:prstGeom prst="rect">
            <a:avLst/>
          </a:prstGeom>
          <a:noFill/>
          <a:ln>
            <a:noFill/>
          </a:ln>
        </p:spPr>
        <p:txBody>
          <a:bodyPr wrap="none" lIns="91425" tIns="45700" rIns="91425" bIns="45700" anchor="t" anchorCtr="0">
            <a:noAutofit/>
          </a:bodyPr>
          <a:p>
            <a:pPr marL="0" marR="0" lvl="0" indent="0" algn="ctr" rtl="0">
              <a:lnSpc>
                <a:spcPct val="80000"/>
              </a:lnSpc>
              <a:spcBef>
                <a:spcPts val="0"/>
              </a:spcBef>
              <a:buSzPct val="25000"/>
              <a:buNone/>
            </a:pPr>
            <a:r>
              <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Brogram </a:t>
            </a:r>
            <a:endPar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80000"/>
              </a:lnSpc>
              <a:spcBef>
                <a:spcPts val="0"/>
              </a:spcBef>
              <a:buSzPct val="25000"/>
              <a:buNone/>
            </a:pPr>
            <a:r>
              <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Language</a:t>
            </a:r>
            <a:endPar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9" name="Shape 573"/>
          <p:cNvSpPr/>
          <p:nvPr/>
        </p:nvSpPr>
        <p:spPr>
          <a:xfrm>
            <a:off x="2048510" y="2622550"/>
            <a:ext cx="965200" cy="49339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0" name="文本框 29"/>
          <p:cNvSpPr txBox="1"/>
          <p:nvPr/>
        </p:nvSpPr>
        <p:spPr>
          <a:xfrm>
            <a:off x="1948180" y="2658745"/>
            <a:ext cx="1165225" cy="420370"/>
          </a:xfrm>
          <a:prstGeom prst="rect">
            <a:avLst/>
          </a:prstGeom>
          <a:noFill/>
          <a:ln>
            <a:noFill/>
          </a:ln>
        </p:spPr>
        <p:txBody>
          <a:bodyPr wrap="none" lIns="91425" tIns="45700" rIns="91425" bIns="45700" anchor="t" anchorCtr="0">
            <a:noAutofit/>
          </a:bodyPr>
          <a:p>
            <a:pPr marL="0" marR="0" lvl="0" indent="0" algn="ctr" rtl="0">
              <a:lnSpc>
                <a:spcPct val="80000"/>
              </a:lnSpc>
              <a:spcBef>
                <a:spcPts val="0"/>
              </a:spcBef>
              <a:buSzPct val="25000"/>
              <a:buNone/>
            </a:pPr>
            <a:r>
              <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Standard </a:t>
            </a:r>
            <a:endPar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80000"/>
              </a:lnSpc>
              <a:spcBef>
                <a:spcPts val="0"/>
              </a:spcBef>
              <a:buSzPct val="25000"/>
              <a:buNone/>
            </a:pPr>
            <a:r>
              <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Library</a:t>
            </a:r>
            <a:endPar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1" name="文本框 30"/>
          <p:cNvSpPr txBox="1"/>
          <p:nvPr/>
        </p:nvSpPr>
        <p:spPr>
          <a:xfrm>
            <a:off x="370205" y="4364990"/>
            <a:ext cx="106553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Tap</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2" name="文本框 31"/>
          <p:cNvSpPr txBox="1"/>
          <p:nvPr/>
        </p:nvSpPr>
        <p:spPr>
          <a:xfrm>
            <a:off x="402590" y="3662680"/>
            <a:ext cx="114427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Platform</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3" name="矩形 32"/>
          <p:cNvSpPr/>
          <p:nvPr/>
        </p:nvSpPr>
        <p:spPr>
          <a:xfrm>
            <a:off x="695325" y="876935"/>
            <a:ext cx="777875" cy="56134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4" name="文本框 33"/>
          <p:cNvSpPr txBox="1"/>
          <p:nvPr/>
        </p:nvSpPr>
        <p:spPr>
          <a:xfrm>
            <a:off x="622300" y="873125"/>
            <a:ext cx="923925"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Intrusion</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Detection</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0" name="矩形 39"/>
          <p:cNvSpPr/>
          <p:nvPr/>
        </p:nvSpPr>
        <p:spPr>
          <a:xfrm>
            <a:off x="1595120" y="880110"/>
            <a:ext cx="777875" cy="5581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1" name="矩形 40"/>
          <p:cNvSpPr/>
          <p:nvPr/>
        </p:nvSpPr>
        <p:spPr>
          <a:xfrm>
            <a:off x="2480310" y="881380"/>
            <a:ext cx="777875" cy="55689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2" name="文本框 41"/>
          <p:cNvSpPr txBox="1"/>
          <p:nvPr/>
        </p:nvSpPr>
        <p:spPr>
          <a:xfrm>
            <a:off x="1664970" y="873125"/>
            <a:ext cx="655320"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Vulner.</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Mgmt</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3" name="文本框 42"/>
          <p:cNvSpPr txBox="1"/>
          <p:nvPr/>
        </p:nvSpPr>
        <p:spPr>
          <a:xfrm>
            <a:off x="2480310" y="873125"/>
            <a:ext cx="789940"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File</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Analysis</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4" name="矩形 43"/>
          <p:cNvSpPr/>
          <p:nvPr/>
        </p:nvSpPr>
        <p:spPr>
          <a:xfrm>
            <a:off x="878840" y="1577975"/>
            <a:ext cx="777875" cy="64389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5" name="文本框 44"/>
          <p:cNvSpPr txBox="1"/>
          <p:nvPr/>
        </p:nvSpPr>
        <p:spPr>
          <a:xfrm>
            <a:off x="793750" y="1553845"/>
            <a:ext cx="948690" cy="692150"/>
          </a:xfrm>
          <a:prstGeom prst="rect">
            <a:avLst/>
          </a:prstGeom>
          <a:noFill/>
          <a:ln>
            <a:noFill/>
          </a:ln>
        </p:spPr>
        <p:txBody>
          <a:bodyPr wrap="square" lIns="91425" tIns="45700" rIns="91425" bIns="45700" anchor="t" anchorCtr="0">
            <a:spAutoFit/>
          </a:bodyPr>
          <a:p>
            <a:pPr marL="0" marR="0" lvl="0" indent="0" algn="ctr" rtl="0">
              <a:lnSpc>
                <a:spcPct val="11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Traffic</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1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Measure-</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1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ment</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6" name="矩形 45"/>
          <p:cNvSpPr/>
          <p:nvPr/>
        </p:nvSpPr>
        <p:spPr>
          <a:xfrm>
            <a:off x="1765300" y="1577975"/>
            <a:ext cx="607695" cy="64389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7" name="文本框 46"/>
          <p:cNvSpPr txBox="1"/>
          <p:nvPr/>
        </p:nvSpPr>
        <p:spPr>
          <a:xfrm>
            <a:off x="1664970" y="1617345"/>
            <a:ext cx="807720"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Traffic</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Control</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8" name="矩形 47"/>
          <p:cNvSpPr/>
          <p:nvPr/>
        </p:nvSpPr>
        <p:spPr>
          <a:xfrm>
            <a:off x="2480310" y="1577975"/>
            <a:ext cx="955675" cy="64389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9" name="文本框 48"/>
          <p:cNvSpPr txBox="1"/>
          <p:nvPr/>
        </p:nvSpPr>
        <p:spPr>
          <a:xfrm>
            <a:off x="2340610" y="1617345"/>
            <a:ext cx="1234440"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Compliance</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Monitering</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0" name="文本框 49"/>
          <p:cNvSpPr txBox="1"/>
          <p:nvPr/>
        </p:nvSpPr>
        <p:spPr>
          <a:xfrm>
            <a:off x="266065" y="2108200"/>
            <a:ext cx="106553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Apps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51" name="直接连接符 50"/>
          <p:cNvCxnSpPr/>
          <p:nvPr/>
        </p:nvCxnSpPr>
        <p:spPr>
          <a:xfrm flipH="1">
            <a:off x="1968500" y="2576830"/>
            <a:ext cx="1270" cy="625475"/>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996440" y="2567940"/>
            <a:ext cx="4408805" cy="7620"/>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121410" y="3201035"/>
            <a:ext cx="847090" cy="1270"/>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505777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1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非法</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认证 </a:t>
            </a:r>
            <a:r>
              <a:rPr>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a:latin typeface="微软雅黑" panose="020B0503020204020204" pitchFamily="34" charset="-122"/>
                <a:ea typeface="微软雅黑" panose="020B0503020204020204" pitchFamily="34" charset="-122"/>
                <a:cs typeface="Calibri" panose="020F0502020204030204"/>
                <a:sym typeface="Calibri" panose="020F0502020204030204"/>
              </a:rPr>
              <a:t>-  Classic Incident Response</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99135" y="1504315"/>
            <a:ext cx="7701915" cy="267652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HBDiary</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某员工使用相同的用户名和密码登录多种</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Web</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应用，</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包括</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弱认证</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Web</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服务</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Basic Authentication</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header包含Basic和格式为username：password的Base64编码字符串。</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Bro的默认HTTP脚本检查HTTP请求中是否存在</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uthorization </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oken</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解码Basic authentication headers，并将凭据放入http.log的用户名和密码字段下。</a:t>
            </a:r>
            <a:endPar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QQ图片20161210235825"/>
          <p:cNvPicPr>
            <a:picLocks noChangeAspect="1"/>
          </p:cNvPicPr>
          <p:nvPr/>
        </p:nvPicPr>
        <p:blipFill>
          <a:blip r:embed="rId1"/>
          <a:stretch>
            <a:fillRect/>
          </a:stretch>
        </p:blipFill>
        <p:spPr>
          <a:xfrm>
            <a:off x="1597660" y="714375"/>
            <a:ext cx="2482215" cy="2425065"/>
          </a:xfrm>
          <a:prstGeom prst="rect">
            <a:avLst/>
          </a:prstGeom>
        </p:spPr>
      </p:pic>
      <p:pic>
        <p:nvPicPr>
          <p:cNvPr id="3" name="图片 2" descr="QQ图片20161210235902"/>
          <p:cNvPicPr>
            <a:picLocks noChangeAspect="1"/>
          </p:cNvPicPr>
          <p:nvPr/>
        </p:nvPicPr>
        <p:blipFill>
          <a:blip r:embed="rId2"/>
          <a:stretch>
            <a:fillRect/>
          </a:stretch>
        </p:blipFill>
        <p:spPr>
          <a:xfrm>
            <a:off x="1597660" y="3139440"/>
            <a:ext cx="2482215" cy="815340"/>
          </a:xfrm>
          <a:prstGeom prst="rect">
            <a:avLst/>
          </a:prstGeom>
        </p:spPr>
      </p:pic>
      <p:pic>
        <p:nvPicPr>
          <p:cNvPr id="4" name="图片 3" descr="QQ图片20161210235922"/>
          <p:cNvPicPr>
            <a:picLocks noChangeAspect="1"/>
          </p:cNvPicPr>
          <p:nvPr/>
        </p:nvPicPr>
        <p:blipFill>
          <a:blip r:embed="rId3"/>
          <a:stretch>
            <a:fillRect/>
          </a:stretch>
        </p:blipFill>
        <p:spPr>
          <a:xfrm>
            <a:off x="1597660" y="3954780"/>
            <a:ext cx="2482850" cy="768350"/>
          </a:xfrm>
          <a:prstGeom prst="rect">
            <a:avLst/>
          </a:prstGeom>
        </p:spPr>
      </p:pic>
      <p:sp>
        <p:nvSpPr>
          <p:cNvPr id="5" name="文本框 4"/>
          <p:cNvSpPr txBox="1"/>
          <p:nvPr/>
        </p:nvSpPr>
        <p:spPr>
          <a:xfrm>
            <a:off x="538480" y="823595"/>
            <a:ext cx="1059180" cy="3825875"/>
          </a:xfrm>
          <a:prstGeom prst="rect">
            <a:avLst/>
          </a:prstGeom>
          <a:noFill/>
          <a:ln>
            <a:noFill/>
          </a:ln>
        </p:spPr>
        <p:txBody>
          <a:bodyPr wrap="none" lIns="91425" tIns="45700" rIns="91425" bIns="45700" anchor="t" anchorCtr="0">
            <a:noAutofit/>
          </a:bodyPr>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数据包</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抓取</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流量审查</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攻击检测</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日志记录</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粘合和抽象</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6" name="图片 5"/>
          <p:cNvPicPr>
            <a:picLocks noChangeAspect="1"/>
          </p:cNvPicPr>
          <p:nvPr/>
        </p:nvPicPr>
        <p:blipFill>
          <a:blip r:embed="rId4"/>
          <a:stretch>
            <a:fillRect/>
          </a:stretch>
        </p:blipFill>
        <p:spPr>
          <a:xfrm>
            <a:off x="5422900" y="1809115"/>
            <a:ext cx="2974340" cy="1525905"/>
          </a:xfrm>
          <a:prstGeom prst="rect">
            <a:avLst/>
          </a:prstGeom>
        </p:spPr>
      </p:pic>
      <p:sp>
        <p:nvSpPr>
          <p:cNvPr id="8" name="右箭头 7"/>
          <p:cNvSpPr/>
          <p:nvPr/>
        </p:nvSpPr>
        <p:spPr>
          <a:xfrm>
            <a:off x="4201160" y="2367915"/>
            <a:ext cx="1099820" cy="408305"/>
          </a:xfrm>
          <a:prstGeom prst="rightArrow">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84860" y="838835"/>
            <a:ext cx="4330065" cy="441325"/>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框架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类似</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Python</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模块、第三方库</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784860" y="1398270"/>
            <a:ext cx="7539355" cy="3116580"/>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File Analysis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从网络连接中提取日志文件</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GeoLocation                        根据IP地址提供对应的地域信息</a:t>
            </a:r>
            <a:endPar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Input Framework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读取外部数据</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(tables, events)</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Intelligence Framework</a:t>
            </a: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打包一个原子智能块，包含语义信息</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Logging Framework</a:t>
            </a: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定制和拓展日志记录</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NetControl Framework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网络控制，比如断开网络连接</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Notice Framework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通知，生成警报</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Signature Framework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签名数据库</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MHR</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的接口</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Summary Statistics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统计分析</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Broker-Enabled Communication Framework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协同工作</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647" name="Shape 647"/>
        <p:cNvGrpSpPr/>
        <p:nvPr/>
      </p:nvGrpSpPr>
      <p:grpSpPr>
        <a:xfrm>
          <a:off x="0" y="0"/>
          <a:ext cx="0" cy="0"/>
          <a:chOff x="0" y="0"/>
          <a:chExt cx="0" cy="0"/>
        </a:xfrm>
      </p:grpSpPr>
      <p:sp>
        <p:nvSpPr>
          <p:cNvPr id="648" name="Shape 648"/>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dk1"/>
              </a:buClr>
              <a:buSzPct val="25000"/>
              <a:buFont typeface="Calibri" panose="020F0502020204030204"/>
              <a:buNone/>
            </a:pPr>
            <a:r>
              <a:rPr lang="en-US">
                <a:solidFill>
                  <a:srgbClr val="FFFFFF"/>
                </a:solidFill>
              </a:rPr>
              <a:t>Kittens Framework</a:t>
            </a:r>
            <a:endParaRPr lang="en-US">
              <a:solidFill>
                <a:srgbClr val="FFFFFF"/>
              </a:solidFill>
            </a:endParaRPr>
          </a:p>
        </p:txBody>
      </p:sp>
      <p:grpSp>
        <p:nvGrpSpPr>
          <p:cNvPr id="649" name="Shape 649"/>
          <p:cNvGrpSpPr/>
          <p:nvPr/>
        </p:nvGrpSpPr>
        <p:grpSpPr>
          <a:xfrm>
            <a:off x="1359835" y="1700525"/>
            <a:ext cx="1155935" cy="1505306"/>
            <a:chOff x="1873115" y="2430290"/>
            <a:chExt cx="1541247" cy="2007075"/>
          </a:xfrm>
        </p:grpSpPr>
        <p:cxnSp>
          <p:nvCxnSpPr>
            <p:cNvPr id="650" name="Shape 650"/>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651" name="Shape 651"/>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52" name="Shape 652"/>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53" name="Shape 653"/>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54" name="Shape 654"/>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55" name="Shape 655"/>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656" name="Shape 656"/>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657" name="Shape 657"/>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658" name="Shape 658"/>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659" name="Shape 659"/>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660" name="Shape 660"/>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661" name="Shape 661"/>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662" name="Shape 662"/>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663" name="Shape 663"/>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664" name="Shape 664"/>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665" name="Shape 665"/>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666" name="Shape 666"/>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667" name="Shape 667"/>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668" name="Shape 668"/>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669" name="Shape 669"/>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670" name="Shape 670"/>
          <p:cNvGrpSpPr/>
          <p:nvPr/>
        </p:nvGrpSpPr>
        <p:grpSpPr>
          <a:xfrm>
            <a:off x="6520495" y="1706247"/>
            <a:ext cx="1155935" cy="1505306"/>
            <a:chOff x="1873115" y="2430290"/>
            <a:chExt cx="1541247" cy="2007075"/>
          </a:xfrm>
        </p:grpSpPr>
        <p:cxnSp>
          <p:nvCxnSpPr>
            <p:cNvPr id="671" name="Shape 671"/>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672" name="Shape 672"/>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73" name="Shape 673"/>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74" name="Shape 674"/>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75" name="Shape 675"/>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76" name="Shape 676"/>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677" name="Shape 677"/>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678" name="Shape 678"/>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679" name="Shape 679"/>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680" name="Shape 680"/>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681" name="Shape 681"/>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682" name="Shape 682"/>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683" name="Shape 683"/>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684" name="Shape 684"/>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685" name="Shape 685"/>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686" name="Shape 686"/>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687" name="Shape 687"/>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688" name="Shape 688"/>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689" name="Shape 689"/>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690" name="Shape 690"/>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691" name="Shape 691"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692" name="Shape 692"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693" name="Shape 693"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694" name="Shape 694"/>
          <p:cNvGrpSpPr/>
          <p:nvPr/>
        </p:nvGrpSpPr>
        <p:grpSpPr>
          <a:xfrm>
            <a:off x="6224490" y="4096205"/>
            <a:ext cx="733325" cy="954967"/>
            <a:chOff x="1873115" y="2430290"/>
            <a:chExt cx="1541247" cy="2007075"/>
          </a:xfrm>
        </p:grpSpPr>
        <p:cxnSp>
          <p:nvCxnSpPr>
            <p:cNvPr id="695" name="Shape 695"/>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696" name="Shape 696"/>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97" name="Shape 697"/>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98" name="Shape 698"/>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99" name="Shape 699"/>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00" name="Shape 700"/>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01" name="Shape 701"/>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02" name="Shape 702"/>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703" name="Shape 703"/>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704" name="Shape 704"/>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05" name="Shape 705"/>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06" name="Shape 706"/>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07" name="Shape 707"/>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08" name="Shape 708"/>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09" name="Shape 709"/>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10" name="Shape 710"/>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711" name="Shape 711"/>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712" name="Shape 712"/>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13" name="Shape 713"/>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14" name="Shape 714"/>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715" name="Shape 715"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716" name="Shape 716"/>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717" name="Shape 717"/>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718" name="Shape 718"/>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719" name="Shape 719"/>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720" name="Shape 720"/>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721" name="Shape 721"/>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722" name="Shape 722"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723" name="Shape 723"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724" name="Shape 724"/>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729" name="Shape 729"/>
        <p:cNvGrpSpPr/>
        <p:nvPr/>
      </p:nvGrpSpPr>
      <p:grpSpPr>
        <a:xfrm>
          <a:off x="0" y="0"/>
          <a:ext cx="0" cy="0"/>
          <a:chOff x="0" y="0"/>
          <a:chExt cx="0" cy="0"/>
        </a:xfrm>
      </p:grpSpPr>
      <p:sp>
        <p:nvSpPr>
          <p:cNvPr id="730" name="Shape 730"/>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dk1"/>
              </a:buClr>
              <a:buSzPct val="25000"/>
              <a:buFont typeface="Calibri" panose="020F0502020204030204"/>
              <a:buNone/>
            </a:pPr>
            <a:r>
              <a:rPr lang="en-US">
                <a:solidFill>
                  <a:srgbClr val="FFFFFF"/>
                </a:solidFill>
              </a:rPr>
              <a:t>Kittens Framework</a:t>
            </a:r>
            <a:endParaRPr lang="en-US">
              <a:solidFill>
                <a:srgbClr val="FFFFFF"/>
              </a:solidFill>
            </a:endParaRPr>
          </a:p>
        </p:txBody>
      </p:sp>
      <p:grpSp>
        <p:nvGrpSpPr>
          <p:cNvPr id="731" name="Shape 731"/>
          <p:cNvGrpSpPr/>
          <p:nvPr/>
        </p:nvGrpSpPr>
        <p:grpSpPr>
          <a:xfrm>
            <a:off x="1359835" y="1700525"/>
            <a:ext cx="1155935" cy="1505306"/>
            <a:chOff x="1873115" y="2430290"/>
            <a:chExt cx="1541247" cy="2007075"/>
          </a:xfrm>
        </p:grpSpPr>
        <p:cxnSp>
          <p:nvCxnSpPr>
            <p:cNvPr id="732" name="Shape 732"/>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733" name="Shape 733"/>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34" name="Shape 734"/>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35" name="Shape 735"/>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36" name="Shape 736"/>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37" name="Shape 737"/>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38" name="Shape 738"/>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39" name="Shape 739"/>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740" name="Shape 740"/>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741" name="Shape 741"/>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42" name="Shape 742"/>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43" name="Shape 743"/>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44" name="Shape 744"/>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45" name="Shape 745"/>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46" name="Shape 746"/>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47" name="Shape 747"/>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748" name="Shape 748"/>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749" name="Shape 749"/>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50" name="Shape 750"/>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51" name="Shape 751"/>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752" name="Shape 752"/>
          <p:cNvGrpSpPr/>
          <p:nvPr/>
        </p:nvGrpSpPr>
        <p:grpSpPr>
          <a:xfrm>
            <a:off x="6520495" y="1706247"/>
            <a:ext cx="1155935" cy="1505306"/>
            <a:chOff x="1873115" y="2430290"/>
            <a:chExt cx="1541247" cy="2007075"/>
          </a:xfrm>
        </p:grpSpPr>
        <p:cxnSp>
          <p:nvCxnSpPr>
            <p:cNvPr id="753" name="Shape 753"/>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754" name="Shape 754"/>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55" name="Shape 755"/>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56" name="Shape 756"/>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57" name="Shape 757"/>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58" name="Shape 758"/>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59" name="Shape 759"/>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60" name="Shape 760"/>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761" name="Shape 761"/>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762" name="Shape 762"/>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63" name="Shape 763"/>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64" name="Shape 764"/>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65" name="Shape 765"/>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66" name="Shape 766"/>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67" name="Shape 767"/>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68" name="Shape 768"/>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769" name="Shape 769"/>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770" name="Shape 770"/>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71" name="Shape 771"/>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72" name="Shape 772"/>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773" name="Shape 773"/>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774" name="Shape 774"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775" name="Shape 775"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776" name="Shape 776"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777" name="Shape 777"/>
          <p:cNvGrpSpPr/>
          <p:nvPr/>
        </p:nvGrpSpPr>
        <p:grpSpPr>
          <a:xfrm>
            <a:off x="6224490" y="4096205"/>
            <a:ext cx="733325" cy="954967"/>
            <a:chOff x="1873115" y="2430290"/>
            <a:chExt cx="1541247" cy="2007075"/>
          </a:xfrm>
        </p:grpSpPr>
        <p:cxnSp>
          <p:nvCxnSpPr>
            <p:cNvPr id="778" name="Shape 778"/>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779" name="Shape 779"/>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80" name="Shape 780"/>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81" name="Shape 781"/>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82" name="Shape 782"/>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83" name="Shape 783"/>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84" name="Shape 784"/>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85" name="Shape 785"/>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786" name="Shape 786"/>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787" name="Shape 787"/>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88" name="Shape 788"/>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89" name="Shape 789"/>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90" name="Shape 790"/>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91" name="Shape 791"/>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92" name="Shape 792"/>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93" name="Shape 793"/>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794" name="Shape 794"/>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795" name="Shape 795"/>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96" name="Shape 796"/>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97" name="Shape 797"/>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798" name="Shape 798"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799" name="Shape 799"/>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800" name="Shape 800"/>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801" name="Shape 801"/>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802" name="Shape 802"/>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803" name="Shape 803"/>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804" name="Shape 804"/>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805" name="Shape 805"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806" name="Shape 806"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807" name="Shape 807"/>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812" name="Shape 812"/>
        <p:cNvGrpSpPr/>
        <p:nvPr/>
      </p:nvGrpSpPr>
      <p:grpSpPr>
        <a:xfrm>
          <a:off x="0" y="0"/>
          <a:ext cx="0" cy="0"/>
          <a:chOff x="0" y="0"/>
          <a:chExt cx="0" cy="0"/>
        </a:xfrm>
      </p:grpSpPr>
      <p:sp>
        <p:nvSpPr>
          <p:cNvPr id="813" name="Shape 813"/>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814" name="Shape 814"/>
          <p:cNvGrpSpPr/>
          <p:nvPr/>
        </p:nvGrpSpPr>
        <p:grpSpPr>
          <a:xfrm>
            <a:off x="1359835" y="1700525"/>
            <a:ext cx="1155935" cy="1505306"/>
            <a:chOff x="1873115" y="2430290"/>
            <a:chExt cx="1541247" cy="2007075"/>
          </a:xfrm>
        </p:grpSpPr>
        <p:cxnSp>
          <p:nvCxnSpPr>
            <p:cNvPr id="815" name="Shape 815"/>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816" name="Shape 816"/>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17" name="Shape 817"/>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18" name="Shape 818"/>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19" name="Shape 819"/>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20" name="Shape 820"/>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21" name="Shape 821"/>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22" name="Shape 822"/>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823" name="Shape 823"/>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824" name="Shape 824"/>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25" name="Shape 825"/>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26" name="Shape 826"/>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27" name="Shape 827"/>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28" name="Shape 828"/>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29" name="Shape 829"/>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30" name="Shape 830"/>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831" name="Shape 831"/>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832" name="Shape 832"/>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33" name="Shape 833"/>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34" name="Shape 834"/>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835" name="Shape 835"/>
          <p:cNvGrpSpPr/>
          <p:nvPr/>
        </p:nvGrpSpPr>
        <p:grpSpPr>
          <a:xfrm>
            <a:off x="6520495" y="1706247"/>
            <a:ext cx="1155935" cy="1505306"/>
            <a:chOff x="1873115" y="2430290"/>
            <a:chExt cx="1541247" cy="2007075"/>
          </a:xfrm>
        </p:grpSpPr>
        <p:cxnSp>
          <p:nvCxnSpPr>
            <p:cNvPr id="836" name="Shape 836"/>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837" name="Shape 837"/>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38" name="Shape 838"/>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39" name="Shape 839"/>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40" name="Shape 840"/>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41" name="Shape 841"/>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42" name="Shape 842"/>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43" name="Shape 843"/>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844" name="Shape 844"/>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845" name="Shape 845"/>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46" name="Shape 846"/>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47" name="Shape 847"/>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48" name="Shape 848"/>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49" name="Shape 849"/>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50" name="Shape 850"/>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51" name="Shape 851"/>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852" name="Shape 852"/>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853" name="Shape 853"/>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54" name="Shape 854"/>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55" name="Shape 855"/>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856" name="Shape 856"/>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57" name="Shape 857"/>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858" name="Shape 858"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859" name="Shape 859"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860" name="Shape 860"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861" name="Shape 861"/>
          <p:cNvGrpSpPr/>
          <p:nvPr/>
        </p:nvGrpSpPr>
        <p:grpSpPr>
          <a:xfrm>
            <a:off x="6224490" y="4096205"/>
            <a:ext cx="733325" cy="954967"/>
            <a:chOff x="1873115" y="2430290"/>
            <a:chExt cx="1541247" cy="2007075"/>
          </a:xfrm>
        </p:grpSpPr>
        <p:cxnSp>
          <p:nvCxnSpPr>
            <p:cNvPr id="862" name="Shape 862"/>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863" name="Shape 863"/>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64" name="Shape 864"/>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65" name="Shape 865"/>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66" name="Shape 866"/>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67" name="Shape 867"/>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68" name="Shape 868"/>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69" name="Shape 869"/>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870" name="Shape 870"/>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871" name="Shape 871"/>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72" name="Shape 872"/>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73" name="Shape 873"/>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74" name="Shape 874"/>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75" name="Shape 875"/>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76" name="Shape 876"/>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77" name="Shape 877"/>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878" name="Shape 878"/>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879" name="Shape 879"/>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80" name="Shape 880"/>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81" name="Shape 881"/>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882" name="Shape 882"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883" name="Shape 883"/>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884" name="Shape 884"/>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885" name="Shape 885"/>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886" name="Shape 886"/>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887" name="Shape 887"/>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888" name="Shape 888"/>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889" name="Shape 889"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890" name="Shape 890"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891" name="Shape 891"/>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896" name="Shape 896"/>
        <p:cNvGrpSpPr/>
        <p:nvPr/>
      </p:nvGrpSpPr>
      <p:grpSpPr>
        <a:xfrm>
          <a:off x="0" y="0"/>
          <a:ext cx="0" cy="0"/>
          <a:chOff x="0" y="0"/>
          <a:chExt cx="0" cy="0"/>
        </a:xfrm>
      </p:grpSpPr>
      <p:sp>
        <p:nvSpPr>
          <p:cNvPr id="897" name="Shape 897"/>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898" name="Shape 898"/>
          <p:cNvGrpSpPr/>
          <p:nvPr/>
        </p:nvGrpSpPr>
        <p:grpSpPr>
          <a:xfrm>
            <a:off x="1359835" y="1700525"/>
            <a:ext cx="1155935" cy="1505306"/>
            <a:chOff x="1873115" y="2430290"/>
            <a:chExt cx="1541247" cy="2007075"/>
          </a:xfrm>
        </p:grpSpPr>
        <p:cxnSp>
          <p:nvCxnSpPr>
            <p:cNvPr id="899" name="Shape 899"/>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900" name="Shape 900"/>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01" name="Shape 901"/>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02" name="Shape 902"/>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03" name="Shape 903"/>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04" name="Shape 904"/>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05" name="Shape 905"/>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06" name="Shape 906"/>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907" name="Shape 907"/>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908" name="Shape 908"/>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09" name="Shape 909"/>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10" name="Shape 910"/>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11" name="Shape 911"/>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12" name="Shape 912"/>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13" name="Shape 913"/>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14" name="Shape 914"/>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915" name="Shape 915"/>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916" name="Shape 916"/>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17" name="Shape 917"/>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18" name="Shape 918"/>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919" name="Shape 919"/>
          <p:cNvGrpSpPr/>
          <p:nvPr/>
        </p:nvGrpSpPr>
        <p:grpSpPr>
          <a:xfrm>
            <a:off x="6520495" y="1706247"/>
            <a:ext cx="1155935" cy="1505306"/>
            <a:chOff x="1873115" y="2430290"/>
            <a:chExt cx="1541247" cy="2007075"/>
          </a:xfrm>
        </p:grpSpPr>
        <p:cxnSp>
          <p:nvCxnSpPr>
            <p:cNvPr id="920" name="Shape 920"/>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921" name="Shape 921"/>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22" name="Shape 922"/>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23" name="Shape 923"/>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24" name="Shape 924"/>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25" name="Shape 925"/>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26" name="Shape 926"/>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27" name="Shape 927"/>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928" name="Shape 928"/>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929" name="Shape 929"/>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30" name="Shape 930"/>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31" name="Shape 931"/>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32" name="Shape 932"/>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33" name="Shape 933"/>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34" name="Shape 934"/>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35" name="Shape 935"/>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936" name="Shape 936"/>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937" name="Shape 937"/>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38" name="Shape 938"/>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39" name="Shape 939"/>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940" name="Shape 940"/>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1" name="Shape 941"/>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Shape 942"/>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480"/>
              </a:spcBef>
              <a:buClr>
                <a:schemeClr val="lt1"/>
              </a:buClr>
              <a:buFont typeface="Arial" panose="020B0604020202020204"/>
              <a:buNone/>
            </a:pPr>
            <a:endParaRPr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943" name="Shape 943"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944" name="Shape 944"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945" name="Shape 945"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946" name="Shape 946"/>
          <p:cNvGrpSpPr/>
          <p:nvPr/>
        </p:nvGrpSpPr>
        <p:grpSpPr>
          <a:xfrm>
            <a:off x="6224490" y="4096205"/>
            <a:ext cx="733325" cy="954967"/>
            <a:chOff x="1873115" y="2430290"/>
            <a:chExt cx="1541247" cy="2007075"/>
          </a:xfrm>
        </p:grpSpPr>
        <p:cxnSp>
          <p:nvCxnSpPr>
            <p:cNvPr id="947" name="Shape 947"/>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948" name="Shape 948"/>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49" name="Shape 949"/>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50" name="Shape 950"/>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51" name="Shape 951"/>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52" name="Shape 952"/>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53" name="Shape 953"/>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54" name="Shape 954"/>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955" name="Shape 955"/>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956" name="Shape 956"/>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57" name="Shape 957"/>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58" name="Shape 958"/>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59" name="Shape 959"/>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60" name="Shape 960"/>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61" name="Shape 961"/>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62" name="Shape 962"/>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963" name="Shape 963"/>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964" name="Shape 964"/>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65" name="Shape 965"/>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66" name="Shape 966"/>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967" name="Shape 967"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968" name="Shape 968"/>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969" name="Shape 969"/>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970" name="Shape 970"/>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971" name="Shape 971"/>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972" name="Shape 972"/>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973" name="Shape 973"/>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974" name="Shape 974"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975" name="Shape 975"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976" name="Shape 976"/>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981" name="Shape 981"/>
        <p:cNvGrpSpPr/>
        <p:nvPr/>
      </p:nvGrpSpPr>
      <p:grpSpPr>
        <a:xfrm>
          <a:off x="0" y="0"/>
          <a:ext cx="0" cy="0"/>
          <a:chOff x="0" y="0"/>
          <a:chExt cx="0" cy="0"/>
        </a:xfrm>
      </p:grpSpPr>
      <p:sp>
        <p:nvSpPr>
          <p:cNvPr id="982" name="Shape 982"/>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983" name="Shape 983"/>
          <p:cNvGrpSpPr/>
          <p:nvPr/>
        </p:nvGrpSpPr>
        <p:grpSpPr>
          <a:xfrm>
            <a:off x="1359835" y="1700525"/>
            <a:ext cx="1155935" cy="1505306"/>
            <a:chOff x="1873115" y="2430290"/>
            <a:chExt cx="1541247" cy="2007075"/>
          </a:xfrm>
        </p:grpSpPr>
        <p:cxnSp>
          <p:nvCxnSpPr>
            <p:cNvPr id="984" name="Shape 984"/>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985" name="Shape 985"/>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86" name="Shape 986"/>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87" name="Shape 987"/>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88" name="Shape 988"/>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89" name="Shape 989"/>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90" name="Shape 990"/>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91" name="Shape 991"/>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992" name="Shape 992"/>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993" name="Shape 993"/>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94" name="Shape 994"/>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95" name="Shape 995"/>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96" name="Shape 996"/>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97" name="Shape 997"/>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98" name="Shape 998"/>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99" name="Shape 999"/>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000" name="Shape 1000"/>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001" name="Shape 1001"/>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02" name="Shape 1002"/>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03" name="Shape 1003"/>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1004" name="Shape 1004"/>
          <p:cNvGrpSpPr/>
          <p:nvPr/>
        </p:nvGrpSpPr>
        <p:grpSpPr>
          <a:xfrm>
            <a:off x="6520495" y="1706247"/>
            <a:ext cx="1155935" cy="1505306"/>
            <a:chOff x="1873115" y="2430290"/>
            <a:chExt cx="1541247" cy="2007075"/>
          </a:xfrm>
        </p:grpSpPr>
        <p:cxnSp>
          <p:nvCxnSpPr>
            <p:cNvPr id="1005" name="Shape 1005"/>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006" name="Shape 1006"/>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07" name="Shape 1007"/>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08" name="Shape 1008"/>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09" name="Shape 1009"/>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10" name="Shape 1010"/>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11" name="Shape 1011"/>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12" name="Shape 1012"/>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013" name="Shape 1013"/>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014" name="Shape 1014"/>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15" name="Shape 1015"/>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16" name="Shape 1016"/>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17" name="Shape 1017"/>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18" name="Shape 1018"/>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19" name="Shape 1019"/>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20" name="Shape 1020"/>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021" name="Shape 1021"/>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022" name="Shape 1022"/>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23" name="Shape 1023"/>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24" name="Shape 1024"/>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1025" name="Shape 1025"/>
          <p:cNvSpPr txBox="1"/>
          <p:nvPr/>
        </p:nvSpPr>
        <p:spPr>
          <a:xfrm>
            <a:off x="2709694" y="1114631"/>
            <a:ext cx="1756575" cy="614924"/>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Hola</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6" name="Shape 1026"/>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Shape 1027"/>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8" name="Shape 1028"/>
          <p:cNvSpPr/>
          <p:nvPr/>
        </p:nvSpPr>
        <p:spPr>
          <a:xfrm>
            <a:off x="5100827" y="1904100"/>
            <a:ext cx="1387125" cy="76185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Speak what?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029" name="Shape 1029"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030" name="Shape 1030"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031" name="Shape 1031"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1032" name="Shape 1032"/>
          <p:cNvGrpSpPr/>
          <p:nvPr/>
        </p:nvGrpSpPr>
        <p:grpSpPr>
          <a:xfrm>
            <a:off x="6224490" y="4096205"/>
            <a:ext cx="733325" cy="954967"/>
            <a:chOff x="1873115" y="2430290"/>
            <a:chExt cx="1541247" cy="2007075"/>
          </a:xfrm>
        </p:grpSpPr>
        <p:cxnSp>
          <p:nvCxnSpPr>
            <p:cNvPr id="1033" name="Shape 1033"/>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034" name="Shape 1034"/>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35" name="Shape 1035"/>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36" name="Shape 1036"/>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37" name="Shape 1037"/>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38" name="Shape 1038"/>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39" name="Shape 1039"/>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40" name="Shape 1040"/>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041" name="Shape 1041"/>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042" name="Shape 1042"/>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43" name="Shape 1043"/>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44" name="Shape 1044"/>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45" name="Shape 1045"/>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46" name="Shape 1046"/>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47" name="Shape 1047"/>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48" name="Shape 1048"/>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049" name="Shape 1049"/>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050" name="Shape 1050"/>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51" name="Shape 1051"/>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52" name="Shape 1052"/>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1053" name="Shape 1053"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1054" name="Shape 1054"/>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055" name="Shape 1055"/>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056" name="Shape 1056"/>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057" name="Shape 1057"/>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058" name="Shape 1058"/>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1059" name="Shape 1059"/>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1060" name="Shape 1060"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061" name="Shape 1061"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062" name="Shape 1062"/>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067" name="Shape 1067"/>
        <p:cNvGrpSpPr/>
        <p:nvPr/>
      </p:nvGrpSpPr>
      <p:grpSpPr>
        <a:xfrm>
          <a:off x="0" y="0"/>
          <a:ext cx="0" cy="0"/>
          <a:chOff x="0" y="0"/>
          <a:chExt cx="0" cy="0"/>
        </a:xfrm>
      </p:grpSpPr>
      <p:sp>
        <p:nvSpPr>
          <p:cNvPr id="1068" name="Shape 1068"/>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1069" name="Shape 1069"/>
          <p:cNvGrpSpPr/>
          <p:nvPr/>
        </p:nvGrpSpPr>
        <p:grpSpPr>
          <a:xfrm>
            <a:off x="1359835" y="1700525"/>
            <a:ext cx="1155935" cy="1505306"/>
            <a:chOff x="1873115" y="2430290"/>
            <a:chExt cx="1541247" cy="2007075"/>
          </a:xfrm>
        </p:grpSpPr>
        <p:cxnSp>
          <p:nvCxnSpPr>
            <p:cNvPr id="1070" name="Shape 1070"/>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071" name="Shape 1071"/>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72" name="Shape 1072"/>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73" name="Shape 1073"/>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74" name="Shape 1074"/>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75" name="Shape 1075"/>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76" name="Shape 1076"/>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77" name="Shape 1077"/>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078" name="Shape 1078"/>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079" name="Shape 1079"/>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80" name="Shape 1080"/>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81" name="Shape 1081"/>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82" name="Shape 1082"/>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83" name="Shape 1083"/>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84" name="Shape 1084"/>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85" name="Shape 1085"/>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086" name="Shape 1086"/>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087" name="Shape 1087"/>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88" name="Shape 1088"/>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89" name="Shape 1089"/>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1090" name="Shape 1090"/>
          <p:cNvGrpSpPr/>
          <p:nvPr/>
        </p:nvGrpSpPr>
        <p:grpSpPr>
          <a:xfrm>
            <a:off x="6520495" y="1706247"/>
            <a:ext cx="1155935" cy="1505306"/>
            <a:chOff x="1873115" y="2430290"/>
            <a:chExt cx="1541247" cy="2007075"/>
          </a:xfrm>
        </p:grpSpPr>
        <p:cxnSp>
          <p:nvCxnSpPr>
            <p:cNvPr id="1091" name="Shape 1091"/>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092" name="Shape 1092"/>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93" name="Shape 1093"/>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94" name="Shape 1094"/>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95" name="Shape 1095"/>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96" name="Shape 1096"/>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97" name="Shape 1097"/>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98" name="Shape 1098"/>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099" name="Shape 1099"/>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100" name="Shape 1100"/>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01" name="Shape 1101"/>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02" name="Shape 1102"/>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03" name="Shape 1103"/>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04" name="Shape 1104"/>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05" name="Shape 1105"/>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06" name="Shape 1106"/>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107" name="Shape 1107"/>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108" name="Shape 1108"/>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09" name="Shape 1109"/>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10" name="Shape 1110"/>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1111" name="Shape 1111"/>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12" name="Shape 1112"/>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3" name="Shape 1113"/>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480"/>
              </a:spcBef>
              <a:buClr>
                <a:schemeClr val="lt1"/>
              </a:buClr>
              <a:buFont typeface="Arial" panose="020B0604020202020204"/>
              <a:buNone/>
            </a:pPr>
            <a:endParaRPr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4" name="Shape 1114"/>
          <p:cNvSpPr/>
          <p:nvPr/>
        </p:nvSpPr>
        <p:spPr>
          <a:xfrm>
            <a:off x="5100827" y="1904100"/>
            <a:ext cx="1387125" cy="761850"/>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Speak what?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15" name="Shape 1115"/>
          <p:cNvSpPr/>
          <p:nvPr/>
        </p:nvSpPr>
        <p:spPr>
          <a:xfrm>
            <a:off x="2746679" y="2933196"/>
            <a:ext cx="2076974" cy="76185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Never mind. </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How is your cat?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116" name="Shape 1116"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117" name="Shape 1117"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118" name="Shape 1118"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1119" name="Shape 1119"/>
          <p:cNvGrpSpPr/>
          <p:nvPr/>
        </p:nvGrpSpPr>
        <p:grpSpPr>
          <a:xfrm>
            <a:off x="6224490" y="4096205"/>
            <a:ext cx="733325" cy="954967"/>
            <a:chOff x="1873115" y="2430290"/>
            <a:chExt cx="1541247" cy="2007075"/>
          </a:xfrm>
        </p:grpSpPr>
        <p:cxnSp>
          <p:nvCxnSpPr>
            <p:cNvPr id="1120" name="Shape 1120"/>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121" name="Shape 1121"/>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22" name="Shape 1122"/>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23" name="Shape 1123"/>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24" name="Shape 1124"/>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25" name="Shape 1125"/>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26" name="Shape 1126"/>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27" name="Shape 1127"/>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128" name="Shape 1128"/>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129" name="Shape 1129"/>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30" name="Shape 1130"/>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31" name="Shape 1131"/>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32" name="Shape 1132"/>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33" name="Shape 1133"/>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34" name="Shape 1134"/>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35" name="Shape 1135"/>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136" name="Shape 1136"/>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137" name="Shape 1137"/>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38" name="Shape 1138"/>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39" name="Shape 1139"/>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1140" name="Shape 1140"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1141" name="Shape 1141"/>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142" name="Shape 1142"/>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143" name="Shape 1143"/>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144" name="Shape 1144"/>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145" name="Shape 1145"/>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1146" name="Shape 1146"/>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1147" name="Shape 1147"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148" name="Shape 1148"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149" name="Shape 1149"/>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154" name="Shape 1154"/>
        <p:cNvGrpSpPr/>
        <p:nvPr/>
      </p:nvGrpSpPr>
      <p:grpSpPr>
        <a:xfrm>
          <a:off x="0" y="0"/>
          <a:ext cx="0" cy="0"/>
          <a:chOff x="0" y="0"/>
          <a:chExt cx="0" cy="0"/>
        </a:xfrm>
      </p:grpSpPr>
      <p:sp>
        <p:nvSpPr>
          <p:cNvPr id="1155" name="Shape 1155"/>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1156" name="Shape 1156"/>
          <p:cNvGrpSpPr/>
          <p:nvPr/>
        </p:nvGrpSpPr>
        <p:grpSpPr>
          <a:xfrm>
            <a:off x="1359835" y="1700525"/>
            <a:ext cx="1155935" cy="1505306"/>
            <a:chOff x="1873115" y="2430290"/>
            <a:chExt cx="1541247" cy="2007075"/>
          </a:xfrm>
        </p:grpSpPr>
        <p:cxnSp>
          <p:nvCxnSpPr>
            <p:cNvPr id="1157" name="Shape 1157"/>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158" name="Shape 1158"/>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59" name="Shape 1159"/>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60" name="Shape 1160"/>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61" name="Shape 1161"/>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62" name="Shape 1162"/>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63" name="Shape 1163"/>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64" name="Shape 1164"/>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165" name="Shape 1165"/>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166" name="Shape 1166"/>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67" name="Shape 1167"/>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68" name="Shape 1168"/>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69" name="Shape 1169"/>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70" name="Shape 1170"/>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71" name="Shape 1171"/>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72" name="Shape 1172"/>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173" name="Shape 1173"/>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174" name="Shape 1174"/>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75" name="Shape 1175"/>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76" name="Shape 1176"/>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1177" name="Shape 1177"/>
          <p:cNvGrpSpPr/>
          <p:nvPr/>
        </p:nvGrpSpPr>
        <p:grpSpPr>
          <a:xfrm>
            <a:off x="6520495" y="1706247"/>
            <a:ext cx="1155935" cy="1505306"/>
            <a:chOff x="1873115" y="2430290"/>
            <a:chExt cx="1541247" cy="2007075"/>
          </a:xfrm>
        </p:grpSpPr>
        <p:cxnSp>
          <p:nvCxnSpPr>
            <p:cNvPr id="1178" name="Shape 1178"/>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179" name="Shape 1179"/>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80" name="Shape 1180"/>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81" name="Shape 1181"/>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82" name="Shape 1182"/>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83" name="Shape 1183"/>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84" name="Shape 1184"/>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85" name="Shape 1185"/>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186" name="Shape 1186"/>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187" name="Shape 1187"/>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88" name="Shape 1188"/>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89" name="Shape 1189"/>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90" name="Shape 1190"/>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91" name="Shape 1191"/>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92" name="Shape 1192"/>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93" name="Shape 1193"/>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194" name="Shape 1194"/>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195" name="Shape 1195"/>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96" name="Shape 1196"/>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97" name="Shape 1197"/>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1198" name="Shape 1198"/>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9" name="Shape 1199"/>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0" name="Shape 1200"/>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480"/>
              </a:spcBef>
              <a:buClr>
                <a:schemeClr val="lt1"/>
              </a:buClr>
              <a:buFont typeface="Arial" panose="020B0604020202020204"/>
              <a:buNone/>
            </a:pPr>
            <a:endParaRPr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1" name="Shape 1201"/>
          <p:cNvSpPr/>
          <p:nvPr/>
        </p:nvSpPr>
        <p:spPr>
          <a:xfrm>
            <a:off x="5100827" y="1904100"/>
            <a:ext cx="1387125" cy="761850"/>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Speak what?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2" name="Shape 1202"/>
          <p:cNvSpPr/>
          <p:nvPr/>
        </p:nvSpPr>
        <p:spPr>
          <a:xfrm>
            <a:off x="2746679" y="2933196"/>
            <a:ext cx="2076974" cy="76185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Never mind. </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How is your cat?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3" name="Shape 1203"/>
          <p:cNvSpPr/>
          <p:nvPr/>
        </p:nvSpPr>
        <p:spPr>
          <a:xfrm>
            <a:off x="5150972" y="3100247"/>
            <a:ext cx="1184624" cy="4155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Purrrfect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204" name="Shape 1204"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205" name="Shape 1205"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206" name="Shape 1206"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1207" name="Shape 1207"/>
          <p:cNvGrpSpPr/>
          <p:nvPr/>
        </p:nvGrpSpPr>
        <p:grpSpPr>
          <a:xfrm>
            <a:off x="6224490" y="4096205"/>
            <a:ext cx="733325" cy="954967"/>
            <a:chOff x="1873115" y="2430290"/>
            <a:chExt cx="1541247" cy="2007075"/>
          </a:xfrm>
        </p:grpSpPr>
        <p:cxnSp>
          <p:nvCxnSpPr>
            <p:cNvPr id="1208" name="Shape 1208"/>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209" name="Shape 1209"/>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10" name="Shape 1210"/>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11" name="Shape 1211"/>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12" name="Shape 1212"/>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13" name="Shape 1213"/>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14" name="Shape 1214"/>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15" name="Shape 1215"/>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216" name="Shape 1216"/>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217" name="Shape 1217"/>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18" name="Shape 1218"/>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19" name="Shape 1219"/>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20" name="Shape 1220"/>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21" name="Shape 1221"/>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22" name="Shape 1222"/>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23" name="Shape 1223"/>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224" name="Shape 1224"/>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225" name="Shape 1225"/>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26" name="Shape 1226"/>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27" name="Shape 1227"/>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1228" name="Shape 1228"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1229" name="Shape 1229"/>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230" name="Shape 1230"/>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231" name="Shape 1231"/>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232" name="Shape 1232"/>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233" name="Shape 1233"/>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1234" name="Shape 1234"/>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1235" name="Shape 1235"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236" name="Shape 1236"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237" name="Shape 1237"/>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242" name="Shape 1242"/>
        <p:cNvGrpSpPr/>
        <p:nvPr/>
      </p:nvGrpSpPr>
      <p:grpSpPr>
        <a:xfrm>
          <a:off x="0" y="0"/>
          <a:ext cx="0" cy="0"/>
          <a:chOff x="0" y="0"/>
          <a:chExt cx="0" cy="0"/>
        </a:xfrm>
      </p:grpSpPr>
      <p:sp>
        <p:nvSpPr>
          <p:cNvPr id="1243" name="Shape 1243"/>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1244" name="Shape 1244"/>
          <p:cNvGrpSpPr/>
          <p:nvPr/>
        </p:nvGrpSpPr>
        <p:grpSpPr>
          <a:xfrm>
            <a:off x="1359835" y="1700525"/>
            <a:ext cx="1155935" cy="1505306"/>
            <a:chOff x="1873115" y="2430290"/>
            <a:chExt cx="1541247" cy="2007075"/>
          </a:xfrm>
        </p:grpSpPr>
        <p:cxnSp>
          <p:nvCxnSpPr>
            <p:cNvPr id="1245" name="Shape 1245"/>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246" name="Shape 1246"/>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47" name="Shape 1247"/>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48" name="Shape 1248"/>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49" name="Shape 1249"/>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50" name="Shape 1250"/>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51" name="Shape 1251"/>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52" name="Shape 1252"/>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253" name="Shape 1253"/>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254" name="Shape 1254"/>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55" name="Shape 1255"/>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56" name="Shape 1256"/>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57" name="Shape 1257"/>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58" name="Shape 1258"/>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59" name="Shape 1259"/>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60" name="Shape 1260"/>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261" name="Shape 1261"/>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262" name="Shape 1262"/>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63" name="Shape 1263"/>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64" name="Shape 1264"/>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1265" name="Shape 1265"/>
          <p:cNvGrpSpPr/>
          <p:nvPr/>
        </p:nvGrpSpPr>
        <p:grpSpPr>
          <a:xfrm>
            <a:off x="6520495" y="1706247"/>
            <a:ext cx="1155935" cy="1505306"/>
            <a:chOff x="1873115" y="2430290"/>
            <a:chExt cx="1541247" cy="2007075"/>
          </a:xfrm>
        </p:grpSpPr>
        <p:cxnSp>
          <p:nvCxnSpPr>
            <p:cNvPr id="1266" name="Shape 1266"/>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267" name="Shape 1267"/>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68" name="Shape 1268"/>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69" name="Shape 1269"/>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70" name="Shape 1270"/>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71" name="Shape 1271"/>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72" name="Shape 1272"/>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73" name="Shape 1273"/>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274" name="Shape 1274"/>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275" name="Shape 1275"/>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76" name="Shape 1276"/>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77" name="Shape 1277"/>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78" name="Shape 1278"/>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79" name="Shape 1279"/>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80" name="Shape 1280"/>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81" name="Shape 1281"/>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282" name="Shape 1282"/>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283" name="Shape 1283"/>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84" name="Shape 1284"/>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85" name="Shape 1285"/>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1286" name="Shape 1286"/>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87" name="Shape 1287"/>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8" name="Shape 1288"/>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480"/>
              </a:spcBef>
              <a:buClr>
                <a:schemeClr val="lt1"/>
              </a:buClr>
              <a:buFont typeface="Arial" panose="020B0604020202020204"/>
              <a:buNone/>
            </a:pPr>
            <a:endParaRPr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9" name="Shape 1289"/>
          <p:cNvSpPr/>
          <p:nvPr/>
        </p:nvSpPr>
        <p:spPr>
          <a:xfrm>
            <a:off x="5100827" y="1904100"/>
            <a:ext cx="1387125" cy="761850"/>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Speak what?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90" name="Shape 1290"/>
          <p:cNvSpPr/>
          <p:nvPr/>
        </p:nvSpPr>
        <p:spPr>
          <a:xfrm>
            <a:off x="2746679" y="2933196"/>
            <a:ext cx="2076974" cy="76185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Never mind. </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How is your cat?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91" name="Shape 1291"/>
          <p:cNvSpPr/>
          <p:nvPr/>
        </p:nvSpPr>
        <p:spPr>
          <a:xfrm>
            <a:off x="5150972" y="3100247"/>
            <a:ext cx="1184624" cy="415574"/>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Purrrfect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292" name="Shape 1292"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293" name="Shape 1293"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294" name="Shape 1294"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1295" name="Shape 1295"/>
          <p:cNvGrpSpPr/>
          <p:nvPr/>
        </p:nvGrpSpPr>
        <p:grpSpPr>
          <a:xfrm>
            <a:off x="6224490" y="4096205"/>
            <a:ext cx="733325" cy="954967"/>
            <a:chOff x="1873115" y="2430290"/>
            <a:chExt cx="1541247" cy="2007075"/>
          </a:xfrm>
        </p:grpSpPr>
        <p:cxnSp>
          <p:nvCxnSpPr>
            <p:cNvPr id="1296" name="Shape 1296"/>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297" name="Shape 1297"/>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98" name="Shape 1298"/>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99" name="Shape 1299"/>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300" name="Shape 1300"/>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301" name="Shape 1301"/>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302" name="Shape 1302"/>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303" name="Shape 1303"/>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304" name="Shape 1304"/>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305" name="Shape 1305"/>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306" name="Shape 1306"/>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307" name="Shape 1307"/>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308" name="Shape 1308"/>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309" name="Shape 1309"/>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310" name="Shape 1310"/>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311" name="Shape 1311"/>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312" name="Shape 1312"/>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313" name="Shape 1313"/>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314" name="Shape 1314"/>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315" name="Shape 1315"/>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1316" name="Shape 1316"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1317" name="Shape 1317"/>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318" name="Shape 1318"/>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319" name="Shape 1319"/>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320" name="Shape 1320"/>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321" name="Shape 1321"/>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1322" name="Shape 1322"/>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1323" name="Shape 1323"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324" name="Shape 1324"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sp>
        <p:nvSpPr>
          <p:cNvPr id="1325" name="Shape 1325"/>
          <p:cNvSpPr/>
          <p:nvPr/>
        </p:nvSpPr>
        <p:spPr>
          <a:xfrm>
            <a:off x="7026501" y="4382980"/>
            <a:ext cx="127574" cy="117450"/>
          </a:xfrm>
          <a:prstGeom prst="ellipse">
            <a:avLst/>
          </a:prstGeom>
          <a:noFill/>
          <a:ln w="9525" cap="flat" cmpd="sng">
            <a:solidFill>
              <a:srgbClr val="FFFF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6" name="Shape 1326"/>
          <p:cNvSpPr/>
          <p:nvPr/>
        </p:nvSpPr>
        <p:spPr>
          <a:xfrm>
            <a:off x="7148505" y="4161545"/>
            <a:ext cx="256725" cy="236474"/>
          </a:xfrm>
          <a:prstGeom prst="ellipse">
            <a:avLst/>
          </a:prstGeom>
          <a:noFill/>
          <a:ln w="9525" cap="flat" cmpd="sng">
            <a:solidFill>
              <a:srgbClr val="FFFF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327" name="Shape 1327" descr="Turkish_Van_Cat.jpg"/>
          <p:cNvPicPr preferRelativeResize="0"/>
          <p:nvPr/>
        </p:nvPicPr>
        <p:blipFill rotWithShape="1">
          <a:blip r:embed="rId4"/>
          <a:srcRect l="6605" r="18252" b="45477"/>
          <a:stretch>
            <a:fillRect/>
          </a:stretch>
        </p:blipFill>
        <p:spPr>
          <a:xfrm>
            <a:off x="6937591" y="3252088"/>
            <a:ext cx="1147203" cy="913842"/>
          </a:xfrm>
          <a:prstGeom prst="cloud">
            <a:avLst/>
          </a:prstGeom>
          <a:noFill/>
          <a:ln w="9525" cap="flat" cmpd="sng">
            <a:solidFill>
              <a:srgbClr val="FFFFFF"/>
            </a:solidFill>
            <a:prstDash val="solid"/>
            <a:round/>
            <a:headEnd type="none" w="med" len="med"/>
            <a:tailEnd type="none" w="med" len="med"/>
          </a:ln>
        </p:spPr>
      </p:pic>
      <p:pic>
        <p:nvPicPr>
          <p:cNvPr id="1328" name="Shape 1328"/>
          <p:cNvPicPr preferRelativeResize="0"/>
          <p:nvPr/>
        </p:nvPicPr>
        <p:blipFill rotWithShape="1">
          <a:blip r:embed="rId5"/>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basic_auth"/>
          <p:cNvPicPr>
            <a:picLocks noChangeAspect="1"/>
          </p:cNvPicPr>
          <p:nvPr/>
        </p:nvPicPr>
        <p:blipFill>
          <a:blip r:embed="rId1"/>
          <a:stretch>
            <a:fillRect/>
          </a:stretch>
        </p:blipFill>
        <p:spPr>
          <a:xfrm>
            <a:off x="495935" y="725170"/>
            <a:ext cx="8152765" cy="4026535"/>
          </a:xfrm>
          <a:prstGeom prst="rect">
            <a:avLst/>
          </a:prstGeom>
        </p:spPr>
      </p:pic>
      <p:sp>
        <p:nvSpPr>
          <p:cNvPr id="3" name="文本框 2"/>
          <p:cNvSpPr txBox="1"/>
          <p:nvPr/>
        </p:nvSpPr>
        <p:spPr>
          <a:xfrm>
            <a:off x="6189980" y="1199515"/>
            <a:ext cx="2479040" cy="490855"/>
          </a:xfrm>
          <a:prstGeom prst="rect">
            <a:avLst/>
          </a:prstGeom>
          <a:noFill/>
          <a:ln>
            <a:noFill/>
          </a:ln>
        </p:spPr>
        <p:txBody>
          <a:bodyPr lIns="91425" tIns="45700" rIns="91425" bIns="45700" anchor="t" anchorCtr="0">
            <a:noAutofit/>
          </a:bodyPr>
          <a:p>
            <a:pPr marL="0" marR="0" lvl="0" indent="0" algn="l" rtl="0">
              <a:spcBef>
                <a:spcPts val="0"/>
              </a:spcBef>
              <a:buSzPct val="25000"/>
              <a:buNone/>
            </a:pPr>
            <a:r>
              <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发现 </a:t>
            </a:r>
            <a:r>
              <a:rPr lang="en-US" altLang="zh-CN"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Basic Authenticaiton</a:t>
            </a:r>
            <a:endParaRPr lang="en-US" altLang="zh-CN"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9" name="Shape 1359"/>
          <p:cNvSpPr txBox="1"/>
          <p:nvPr/>
        </p:nvSpPr>
        <p:spPr>
          <a:xfrm>
            <a:off x="1906270" y="649605"/>
            <a:ext cx="5406390" cy="857250"/>
          </a:xfrm>
          <a:prstGeom prst="rect">
            <a:avLst/>
          </a:prstGeom>
          <a:noFill/>
          <a:ln>
            <a:noFill/>
          </a:ln>
        </p:spPr>
        <p:txBody>
          <a:bodyPr lIns="68568" tIns="34275" rIns="68568" bIns="34275" anchor="ctr" anchorCtr="0">
            <a:noAutofit/>
          </a:bodyPr>
          <a:lstStyle>
            <a:lvl1pPr lvl="0" algn="ctr" defTabSz="914400" rtl="0" eaLnBrk="1" latinLnBrk="0" hangingPunct="1">
              <a:spcBef>
                <a:spcPts val="0"/>
              </a:spcBef>
              <a:buClr>
                <a:schemeClr val="lt1"/>
              </a:buClr>
              <a:buFont typeface="Calibri" panose="020F0502020204030204"/>
              <a:buNone/>
              <a:defRPr sz="3300" kern="1200">
                <a:solidFill>
                  <a:schemeClr val="lt1"/>
                </a:solidFill>
                <a:latin typeface="Calibri" panose="020F0502020204030204"/>
                <a:ea typeface="Calibri" panose="020F0502020204030204"/>
                <a:cs typeface="Calibri" panose="020F0502020204030204"/>
                <a:sym typeface="Calibri" panose="020F0502020204030204"/>
              </a:defRPr>
            </a:lvl1pPr>
            <a:lvl2pPr lvl="1" rtl="0">
              <a:spcBef>
                <a:spcPts val="0"/>
              </a:spcBef>
            </a:lvl2pPr>
            <a:lvl3pPr lvl="2" rtl="0">
              <a:spcBef>
                <a:spcPts val="0"/>
              </a:spcBef>
            </a:lvl3pPr>
            <a:lvl4pPr lvl="3" rtl="0">
              <a:spcBef>
                <a:spcPts val="0"/>
              </a:spcBef>
            </a:lvl4pPr>
            <a:lvl5pPr lvl="4" rtl="0">
              <a:spcBef>
                <a:spcPts val="0"/>
              </a:spcBef>
            </a:lvl5pPr>
            <a:lvl6pPr lvl="5" rtl="0">
              <a:spcBef>
                <a:spcPts val="0"/>
              </a:spcBef>
            </a:lvl6pPr>
            <a:lvl7pPr lvl="6" rtl="0">
              <a:spcBef>
                <a:spcPts val="0"/>
              </a:spcBef>
            </a:lvl7pPr>
            <a:lvl8pPr lvl="7" rtl="0">
              <a:spcBef>
                <a:spcPts val="0"/>
              </a:spcBef>
            </a:lvl8pPr>
            <a:lvl9pPr lvl="8" rtl="0">
              <a:spcBef>
                <a:spcPts val="0"/>
              </a:spcBef>
            </a:lvl9pPr>
          </a:lstStyle>
          <a:p>
            <a:pPr marL="0" marR="0" lvl="0" indent="0" algn="l" rtl="0">
              <a:spcBef>
                <a:spcPts val="0"/>
              </a:spcBef>
              <a:buClr>
                <a:schemeClr val="lt1"/>
              </a:buClr>
              <a:buSzPct val="25000"/>
              <a:buFont typeface="Calibri" panose="020F0502020204030204"/>
              <a:buNone/>
            </a:pPr>
            <a:r>
              <a:rPr lang="zh-CN" altLang="en-US" sz="2800">
                <a:solidFill>
                  <a:schemeClr val="tx1"/>
                </a:solidFill>
                <a:latin typeface="微软雅黑" panose="020B0503020204020204" pitchFamily="34" charset="-122"/>
                <a:ea typeface="微软雅黑" panose="020B0503020204020204" pitchFamily="34" charset="-122"/>
              </a:rPr>
              <a:t>当你第一次打开</a:t>
            </a:r>
            <a:r>
              <a:rPr lang="en-US" altLang="zh-CN" sz="2800">
                <a:solidFill>
                  <a:schemeClr val="tx1"/>
                </a:solidFill>
                <a:latin typeface="微软雅黑" panose="020B0503020204020204" pitchFamily="34" charset="-122"/>
                <a:ea typeface="微软雅黑" panose="020B0503020204020204" pitchFamily="34" charset="-122"/>
              </a:rPr>
              <a:t>Bro</a:t>
            </a:r>
            <a:r>
              <a:rPr lang="zh-CN" altLang="en-US" sz="2800">
                <a:solidFill>
                  <a:schemeClr val="tx1"/>
                </a:solidFill>
                <a:latin typeface="微软雅黑" panose="020B0503020204020204" pitchFamily="34" charset="-122"/>
                <a:ea typeface="微软雅黑" panose="020B0503020204020204" pitchFamily="34" charset="-122"/>
              </a:rPr>
              <a:t>日志的时候</a:t>
            </a:r>
            <a:r>
              <a:rPr lang="en-US" sz="2800">
                <a:solidFill>
                  <a:schemeClr val="tx1"/>
                </a:solidFill>
                <a:latin typeface="微软雅黑" panose="020B0503020204020204" pitchFamily="34" charset="-122"/>
                <a:ea typeface="微软雅黑" panose="020B0503020204020204" pitchFamily="34" charset="-122"/>
              </a:rPr>
              <a:t>…</a:t>
            </a:r>
            <a:endParaRPr lang="en-US" sz="2800">
              <a:solidFill>
                <a:schemeClr val="tx1"/>
              </a:solidFill>
              <a:latin typeface="微软雅黑" panose="020B0503020204020204" pitchFamily="34" charset="-122"/>
              <a:ea typeface="微软雅黑" panose="020B0503020204020204" pitchFamily="34" charset="-122"/>
            </a:endParaRPr>
          </a:p>
        </p:txBody>
      </p:sp>
      <p:pic>
        <p:nvPicPr>
          <p:cNvPr id="1360" name="Shape 1360"/>
          <p:cNvPicPr preferRelativeResize="0"/>
          <p:nvPr/>
        </p:nvPicPr>
        <p:blipFill>
          <a:blip r:embed="rId1"/>
          <a:stretch>
            <a:fillRect/>
          </a:stretch>
        </p:blipFill>
        <p:spPr>
          <a:xfrm>
            <a:off x="2190750" y="1378585"/>
            <a:ext cx="4838065" cy="3130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86405" y="1487170"/>
            <a:ext cx="3171190" cy="2997835"/>
          </a:xfrm>
          <a:prstGeom prst="rect">
            <a:avLst/>
          </a:prstGeom>
        </p:spPr>
      </p:pic>
      <p:sp>
        <p:nvSpPr>
          <p:cNvPr id="1359" name="Shape 1359"/>
          <p:cNvSpPr txBox="1"/>
          <p:nvPr/>
        </p:nvSpPr>
        <p:spPr>
          <a:xfrm>
            <a:off x="1868805" y="728345"/>
            <a:ext cx="5406390" cy="857250"/>
          </a:xfrm>
          <a:prstGeom prst="rect">
            <a:avLst/>
          </a:prstGeom>
          <a:noFill/>
          <a:ln>
            <a:noFill/>
          </a:ln>
        </p:spPr>
        <p:txBody>
          <a:bodyPr lIns="68568" tIns="34275" rIns="68568" bIns="34275" anchor="ctr" anchorCtr="0">
            <a:noAutofit/>
          </a:bodyPr>
          <a:lstStyle>
            <a:lvl1pPr lvl="0" algn="ctr" defTabSz="914400" rtl="0" eaLnBrk="1" latinLnBrk="0" hangingPunct="1">
              <a:spcBef>
                <a:spcPts val="0"/>
              </a:spcBef>
              <a:buClr>
                <a:schemeClr val="lt1"/>
              </a:buClr>
              <a:buFont typeface="Calibri" panose="020F0502020204030204"/>
              <a:buNone/>
              <a:defRPr sz="3300" kern="1200">
                <a:solidFill>
                  <a:schemeClr val="lt1"/>
                </a:solidFill>
                <a:latin typeface="Calibri" panose="020F0502020204030204"/>
                <a:ea typeface="Calibri" panose="020F0502020204030204"/>
                <a:cs typeface="Calibri" panose="020F0502020204030204"/>
                <a:sym typeface="Calibri" panose="020F0502020204030204"/>
              </a:defRPr>
            </a:lvl1pPr>
            <a:lvl2pPr lvl="1" rtl="0">
              <a:spcBef>
                <a:spcPts val="0"/>
              </a:spcBef>
            </a:lvl2pPr>
            <a:lvl3pPr lvl="2" rtl="0">
              <a:spcBef>
                <a:spcPts val="0"/>
              </a:spcBef>
            </a:lvl3pPr>
            <a:lvl4pPr lvl="3" rtl="0">
              <a:spcBef>
                <a:spcPts val="0"/>
              </a:spcBef>
            </a:lvl4pPr>
            <a:lvl5pPr lvl="4" rtl="0">
              <a:spcBef>
                <a:spcPts val="0"/>
              </a:spcBef>
            </a:lvl5pPr>
            <a:lvl6pPr lvl="5" rtl="0">
              <a:spcBef>
                <a:spcPts val="0"/>
              </a:spcBef>
            </a:lvl6pPr>
            <a:lvl7pPr lvl="6" rtl="0">
              <a:spcBef>
                <a:spcPts val="0"/>
              </a:spcBef>
            </a:lvl7pPr>
            <a:lvl8pPr lvl="7" rtl="0">
              <a:spcBef>
                <a:spcPts val="0"/>
              </a:spcBef>
            </a:lvl8pPr>
            <a:lvl9pPr lvl="8" rtl="0">
              <a:spcBef>
                <a:spcPts val="0"/>
              </a:spcBef>
            </a:lvl9pPr>
          </a:lstStyle>
          <a:p>
            <a:pPr marL="0" marR="0" lvl="0" indent="0" algn="ctr" rtl="0">
              <a:spcBef>
                <a:spcPts val="0"/>
              </a:spcBef>
              <a:buClr>
                <a:schemeClr val="lt1"/>
              </a:buClr>
              <a:buSzPct val="25000"/>
              <a:buFont typeface="Calibri" panose="020F0502020204030204"/>
              <a:buNone/>
            </a:pPr>
            <a:r>
              <a:rPr lang="en-US" altLang="zh-CN" sz="2800">
                <a:solidFill>
                  <a:schemeClr val="tx1"/>
                </a:solidFill>
                <a:latin typeface="微软雅黑" panose="020B0503020204020204" pitchFamily="34" charset="-122"/>
                <a:ea typeface="微软雅黑" panose="020B0503020204020204" pitchFamily="34" charset="-122"/>
              </a:rPr>
              <a:t>Bro</a:t>
            </a:r>
            <a:r>
              <a:rPr lang="zh-CN" altLang="en-US" sz="2800">
                <a:solidFill>
                  <a:schemeClr val="tx1"/>
                </a:solidFill>
                <a:latin typeface="微软雅黑" panose="020B0503020204020204" pitchFamily="34" charset="-122"/>
                <a:ea typeface="微软雅黑" panose="020B0503020204020204" pitchFamily="34" charset="-122"/>
              </a:rPr>
              <a:t> </a:t>
            </a:r>
            <a:r>
              <a:rPr lang="en-US" altLang="zh-CN" sz="2800">
                <a:solidFill>
                  <a:schemeClr val="tx1"/>
                </a:solidFill>
                <a:latin typeface="微软雅黑" panose="020B0503020204020204" pitchFamily="34" charset="-122"/>
                <a:ea typeface="微软雅黑" panose="020B0503020204020204" pitchFamily="34" charset="-122"/>
              </a:rPr>
              <a:t>Logs?</a:t>
            </a:r>
            <a:endParaRPr lang="en-US" altLang="zh-CN" sz="28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46430" y="959485"/>
            <a:ext cx="4731385" cy="383540"/>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日志可以用来做什么</a:t>
            </a: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46430" y="1418590"/>
            <a:ext cx="6981825" cy="1027430"/>
          </a:xfrm>
          <a:prstGeom prst="rect">
            <a:avLst/>
          </a:prstGeom>
          <a:noFill/>
          <a:ln>
            <a:noFill/>
          </a:ln>
        </p:spPr>
        <p:txBody>
          <a:bodyPr wrap="square" lIns="91425" tIns="45700" rIns="91425" bIns="45700" anchor="t" anchorCtr="0">
            <a:spAutoFit/>
          </a:bodyPr>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过程（</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流量</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分析）</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总结（时间序列数据，直方图/ top-k，分位数）</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相关（机器学习，统计测试）</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累计</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（将旧数据提升到更高层次的抽象）</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646430" y="2765425"/>
            <a:ext cx="4731385" cy="383540"/>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如何做到</a:t>
            </a: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Bro-Plugins ) </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 name="文本框 4"/>
          <p:cNvSpPr txBox="1"/>
          <p:nvPr/>
        </p:nvSpPr>
        <p:spPr>
          <a:xfrm>
            <a:off x="646430" y="3148965"/>
            <a:ext cx="6981825" cy="1496060"/>
          </a:xfrm>
          <a:prstGeom prst="rect">
            <a:avLst/>
          </a:prstGeom>
          <a:noFill/>
          <a:ln>
            <a:noFill/>
          </a:ln>
        </p:spPr>
        <p:txBody>
          <a:bodyPr wrap="square" lIns="91425" tIns="45700" rIns="91425" bIns="45700" anchor="t" anchorCtr="0">
            <a:spAutoFit/>
          </a:bodyPr>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SIEM：Splunk，ArcSight，NarusInsight，...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ELSA（Martin Holste）</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VAST</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原生</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处理工具（bro-cut，awk，sort，uniq，...）</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MapReduce / Hadoop</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Sweet Security : Raspberry Pi + Logstash + ElasticSearch + Kibana</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65175" y="958215"/>
            <a:ext cx="7132955" cy="3293745"/>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任务：监控</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100G</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 cluster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BroControl</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Bro’s reaction framework</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网络监控系统</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包括几个组件</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流量分配 - 能够将100G流量聚合，过滤并分发到多个系统的设备。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主机分布 - 进一步将主机级别的流量划分为更小的片段的机制。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网络入侵检测系统（IDS） - 在主机上执行分配的分析。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操作系统（OS） - 用于运行IDS节点的物理硬件和操作系统。</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808990" y="982980"/>
            <a:ext cx="626110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具体使用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入侵检测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 name="文本框 1"/>
          <p:cNvSpPr txBox="1"/>
          <p:nvPr/>
        </p:nvSpPr>
        <p:spPr>
          <a:xfrm>
            <a:off x="808990" y="1573530"/>
            <a:ext cx="7614285" cy="276225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Logging Framework</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detect-bruteforcing.bro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fa_file : A file that Bro is analyzing.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This is Bro’s type for describing the basic internal metadata collected about a “file”, which is essentially just a byte stream that is e.g. pulled from a network connection or possibly some other input source.</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808990" y="982980"/>
            <a:ext cx="635000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具体使用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入侵检测 </a:t>
            </a:r>
            <a:r>
              <a:rPr lang="en-US" altLang="zh-CN">
                <a:latin typeface="微软雅黑" panose="020B0503020204020204" pitchFamily="34" charset="-122"/>
                <a:ea typeface="微软雅黑" panose="020B0503020204020204" pitchFamily="34" charset="-122"/>
                <a:cs typeface="Calibri" panose="020F0502020204030204"/>
                <a:sym typeface="Calibri" panose="020F0502020204030204"/>
              </a:rPr>
              <a:t>(  Combating Insider Abuse )</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 name="文本框 1"/>
          <p:cNvSpPr txBox="1"/>
          <p:nvPr/>
        </p:nvSpPr>
        <p:spPr>
          <a:xfrm>
            <a:off x="808990" y="1475105"/>
            <a:ext cx="7564120" cy="321945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Notice Framework - Notice is neutral.</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1. notice_ssh_guesser.bro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2. detect_outdated_software.bro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严格来说</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Bro不是一个</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专注于报警</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的入侵检测系统，Snort则是。 </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Bro生成一系列NSM数据，包括</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连接</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数据，事务数据，提取的内容数据，统计数据</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如果有需要，Bro</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也能</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生成警报。</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000">
                <a:latin typeface="微软雅黑" panose="020B0503020204020204" pitchFamily="34" charset="-122"/>
                <a:ea typeface="微软雅黑" panose="020B0503020204020204" pitchFamily="34" charset="-122"/>
                <a:cs typeface="Calibri" panose="020F0502020204030204"/>
                <a:sym typeface="Calibri" panose="020F0502020204030204"/>
              </a:rPr>
              <a:t>NSM: Network Security Monitor</a:t>
            </a:r>
            <a:endParaRPr lang="en-US" altLang="zh-CN" sz="1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60730" y="904240"/>
            <a:ext cx="7579360" cy="303657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Intelligence Framework - Assisting the policy</a:t>
            </a:r>
            <a:endPar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Bro包括一个</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情报</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框架，便于将各种</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情报</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源 ( Intelligence Feeds ) 集成到Bro中。</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每个源都是恶意攻击、入侵行为的单一特征</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情报来源： emergingthreats.net </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  critical stack intel.</a:t>
            </a: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Example:  master-public.bro.dat  intel-1.bro  intel.log</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000">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Shape 574"/>
          <p:cNvSpPr/>
          <p:nvPr/>
        </p:nvSpPr>
        <p:spPr>
          <a:xfrm>
            <a:off x="4311650" y="2643505"/>
            <a:ext cx="3956685" cy="1631950"/>
          </a:xfrm>
          <a:prstGeom prst="roundRect">
            <a:avLst>
              <a:gd name="adj" fmla="val 16667"/>
            </a:avLst>
          </a:prstGeom>
          <a:noFill/>
          <a:ln>
            <a:solidFill>
              <a:schemeClr val="accent3"/>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 name="Shape 574"/>
          <p:cNvSpPr/>
          <p:nvPr/>
        </p:nvSpPr>
        <p:spPr>
          <a:xfrm>
            <a:off x="2485390" y="2896870"/>
            <a:ext cx="3797300" cy="1631950"/>
          </a:xfrm>
          <a:prstGeom prst="roundRect">
            <a:avLst>
              <a:gd name="adj" fmla="val 16667"/>
            </a:avLst>
          </a:prstGeom>
          <a:noFill/>
          <a:ln>
            <a:solidFill>
              <a:schemeClr val="tx2">
                <a:lumMod val="60000"/>
                <a:lumOff val="40000"/>
              </a:schemeClr>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0" name="Shape 574"/>
          <p:cNvSpPr/>
          <p:nvPr/>
        </p:nvSpPr>
        <p:spPr>
          <a:xfrm>
            <a:off x="2769235" y="3231515"/>
            <a:ext cx="1390650" cy="1109345"/>
          </a:xfrm>
          <a:prstGeom prst="roundRect">
            <a:avLst>
              <a:gd name="adj" fmla="val 16667"/>
            </a:avLst>
          </a:prstGeom>
          <a:ln>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accent5">
              <a:shade val="50000"/>
            </a:schemeClr>
          </a:lnRef>
          <a:fillRef idx="1">
            <a:schemeClr val="accent5"/>
          </a:fillRef>
          <a:effectRef idx="0">
            <a:schemeClr val="accent5"/>
          </a:effectRef>
          <a:fontRef idx="minor">
            <a:schemeClr val="lt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4" name="文本框 13"/>
          <p:cNvSpPr txBox="1"/>
          <p:nvPr/>
        </p:nvSpPr>
        <p:spPr>
          <a:xfrm>
            <a:off x="3007360" y="3364230"/>
            <a:ext cx="914400" cy="843280"/>
          </a:xfrm>
          <a:prstGeom prst="rect">
            <a:avLst/>
          </a:prstGeom>
          <a:noFill/>
          <a:ln>
            <a:solidFill>
              <a:schemeClr val="bg1"/>
            </a:solidFill>
          </a:ln>
        </p:spPr>
        <p:txBody>
          <a:bodyPr wrap="none" lIns="91425" tIns="45700" rIns="91425" bIns="45700" anchor="t" anchorCtr="0">
            <a:noAutofit/>
          </a:bodyPr>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where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conn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5" name="文本框 14"/>
          <p:cNvSpPr txBox="1"/>
          <p:nvPr/>
        </p:nvSpPr>
        <p:spPr>
          <a:xfrm>
            <a:off x="2485390" y="293433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2">
                    <a:lumMod val="75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Seen</a:t>
            </a:r>
            <a:endParaRPr lang="en-US" altLang="en-US" sz="1400" b="1">
              <a:solidFill>
                <a:schemeClr val="tx2">
                  <a:lumMod val="75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6" name="文本框 15"/>
          <p:cNvSpPr txBox="1"/>
          <p:nvPr/>
        </p:nvSpPr>
        <p:spPr>
          <a:xfrm>
            <a:off x="7706360" y="293433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3">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Item</a:t>
            </a:r>
            <a:endParaRPr lang="en-US" altLang="en-US" sz="1400" b="1">
              <a:solidFill>
                <a:schemeClr val="accent3">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7" name="Shape 574"/>
          <p:cNvSpPr/>
          <p:nvPr/>
        </p:nvSpPr>
        <p:spPr>
          <a:xfrm>
            <a:off x="6764655" y="3231515"/>
            <a:ext cx="1339850" cy="1109345"/>
          </a:xfrm>
          <a:prstGeom prst="roundRect">
            <a:avLst>
              <a:gd name="adj" fmla="val 16667"/>
            </a:avLst>
          </a:prstGeom>
          <a:solidFill>
            <a:schemeClr val="accent3"/>
          </a:solidFill>
          <a:ln>
            <a:solidFill>
              <a:schemeClr val="accent3">
                <a:lumMod val="50000"/>
              </a:schemeClr>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accent5">
              <a:shade val="50000"/>
            </a:schemeClr>
          </a:lnRef>
          <a:fillRef idx="1">
            <a:schemeClr val="accent5"/>
          </a:fillRef>
          <a:effectRef idx="0">
            <a:schemeClr val="accent5"/>
          </a:effectRef>
          <a:fontRef idx="minor">
            <a:schemeClr val="lt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0" name="Shape 574"/>
          <p:cNvSpPr/>
          <p:nvPr/>
        </p:nvSpPr>
        <p:spPr>
          <a:xfrm>
            <a:off x="4465955" y="2770505"/>
            <a:ext cx="3929380" cy="1631950"/>
          </a:xfrm>
          <a:prstGeom prst="roundRect">
            <a:avLst>
              <a:gd name="adj" fmla="val 16667"/>
            </a:avLst>
          </a:prstGeom>
          <a:noFill/>
          <a:ln>
            <a:solidFill>
              <a:schemeClr val="accent3"/>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8" name="文本框 17"/>
          <p:cNvSpPr txBox="1"/>
          <p:nvPr/>
        </p:nvSpPr>
        <p:spPr>
          <a:xfrm>
            <a:off x="6943090" y="3364865"/>
            <a:ext cx="982980" cy="842645"/>
          </a:xfrm>
          <a:prstGeom prst="rect">
            <a:avLst/>
          </a:prstGeom>
          <a:noFill/>
          <a:ln>
            <a:solidFill>
              <a:schemeClr val="bg1"/>
            </a:solidFill>
          </a:ln>
        </p:spPr>
        <p:txBody>
          <a:bodyPr wrap="none" lIns="91425" tIns="45700" rIns="91425" bIns="45700" anchor="t" anchorCtr="0">
            <a:noAutofit/>
          </a:bodyPr>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source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desc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9" name="Shape 574"/>
          <p:cNvSpPr/>
          <p:nvPr/>
        </p:nvSpPr>
        <p:spPr>
          <a:xfrm>
            <a:off x="4617085" y="963930"/>
            <a:ext cx="1665605" cy="3566160"/>
          </a:xfrm>
          <a:prstGeom prst="roundRect">
            <a:avLst>
              <a:gd name="adj" fmla="val 16667"/>
            </a:avLst>
          </a:prstGeom>
          <a:noFill/>
          <a:ln>
            <a:solidFill>
              <a:schemeClr val="accent6"/>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0" name="文本框 19"/>
          <p:cNvSpPr txBox="1"/>
          <p:nvPr/>
        </p:nvSpPr>
        <p:spPr>
          <a:xfrm>
            <a:off x="5009515" y="96393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Internal </a:t>
            </a:r>
            <a:endPar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Representation</a:t>
            </a:r>
            <a:endPar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1" name="文本框 20"/>
          <p:cNvSpPr txBox="1"/>
          <p:nvPr/>
        </p:nvSpPr>
        <p:spPr>
          <a:xfrm>
            <a:off x="6433820" y="293433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3"/>
                </a:solidFill>
                <a:latin typeface="微软雅黑" panose="020B0503020204020204" pitchFamily="34" charset="-122"/>
                <a:ea typeface="微软雅黑" panose="020B0503020204020204" pitchFamily="34" charset="-122"/>
                <a:cs typeface="Calibri" panose="020F0502020204030204"/>
                <a:sym typeface="Calibri" panose="020F0502020204030204"/>
              </a:rPr>
              <a:t>meta data:</a:t>
            </a:r>
            <a:endParaRPr lang="en-US" altLang="en-US" sz="1400" b="1">
              <a:solidFill>
                <a:schemeClr val="accent3"/>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2" name="Shape 574"/>
          <p:cNvSpPr/>
          <p:nvPr/>
        </p:nvSpPr>
        <p:spPr>
          <a:xfrm>
            <a:off x="4866640" y="1675130"/>
            <a:ext cx="1200150" cy="1097280"/>
          </a:xfrm>
          <a:prstGeom prst="roundRect">
            <a:avLst>
              <a:gd name="adj" fmla="val 16667"/>
            </a:avLst>
          </a:prstGeom>
          <a:solidFill>
            <a:schemeClr val="accent6"/>
          </a:solidFill>
          <a:ln>
            <a:solidFill>
              <a:schemeClr val="accent6">
                <a:lumMod val="50000"/>
              </a:schemeClr>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accent5">
              <a:shade val="50000"/>
            </a:schemeClr>
          </a:lnRef>
          <a:fillRef idx="1">
            <a:schemeClr val="accent5"/>
          </a:fillRef>
          <a:effectRef idx="0">
            <a:schemeClr val="accent5"/>
          </a:effectRef>
          <a:fontRef idx="minor">
            <a:schemeClr val="lt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3" name="文本框 22"/>
          <p:cNvSpPr txBox="1"/>
          <p:nvPr/>
        </p:nvSpPr>
        <p:spPr>
          <a:xfrm>
            <a:off x="4975225" y="1843405"/>
            <a:ext cx="982980" cy="800100"/>
          </a:xfrm>
          <a:prstGeom prst="rect">
            <a:avLst/>
          </a:prstGeom>
          <a:noFill/>
          <a:ln>
            <a:solidFill>
              <a:schemeClr val="bg1"/>
            </a:solidFill>
          </a:ln>
        </p:spPr>
        <p:txBody>
          <a:bodyPr wrap="none" lIns="91425" tIns="45700" rIns="91425" bIns="45700" anchor="t" anchorCtr="0">
            <a:noAutofit/>
          </a:bodyPr>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source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desc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4" name="文本框 23"/>
          <p:cNvSpPr txBox="1"/>
          <p:nvPr/>
        </p:nvSpPr>
        <p:spPr>
          <a:xfrm>
            <a:off x="4975225" y="137795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6"/>
                </a:solidFill>
                <a:latin typeface="微软雅黑" panose="020B0503020204020204" pitchFamily="34" charset="-122"/>
                <a:ea typeface="微软雅黑" panose="020B0503020204020204" pitchFamily="34" charset="-122"/>
                <a:cs typeface="Calibri" panose="020F0502020204030204"/>
                <a:sym typeface="Calibri" panose="020F0502020204030204"/>
              </a:rPr>
              <a:t>meta data:</a:t>
            </a:r>
            <a:endParaRPr lang="en-US" altLang="en-US" sz="1400" b="1">
              <a:solidFill>
                <a:schemeClr val="accent6"/>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5" name="Shape 573"/>
          <p:cNvSpPr/>
          <p:nvPr/>
        </p:nvSpPr>
        <p:spPr>
          <a:xfrm>
            <a:off x="4850130" y="3127375"/>
            <a:ext cx="1199515" cy="117157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6" name="文本框 25"/>
          <p:cNvSpPr txBox="1"/>
          <p:nvPr/>
        </p:nvSpPr>
        <p:spPr>
          <a:xfrm>
            <a:off x="4653280" y="3256280"/>
            <a:ext cx="1593215" cy="914400"/>
          </a:xfrm>
          <a:prstGeom prst="rect">
            <a:avLst/>
          </a:prstGeom>
          <a:noFill/>
          <a:ln>
            <a:noFill/>
          </a:ln>
        </p:spPr>
        <p:txBody>
          <a:bodyPr wrap="none" lIns="91425" tIns="45700" rIns="91425" bIns="45700" anchor="t" anchorCtr="0">
            <a:noAutofit/>
          </a:bodyPr>
          <a:p>
            <a:pPr marL="0" marR="0" lvl="0" indent="0" algn="ctr" rtl="0">
              <a:lnSpc>
                <a:spcPct val="110000"/>
              </a:lnSpc>
              <a:spcBef>
                <a:spcPts val="0"/>
              </a:spcBef>
              <a:buSzPct val="25000"/>
              <a:buNone/>
            </a:pPr>
            <a:r>
              <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indicator</a:t>
            </a:r>
            <a:endPar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sz="1350" u="sng">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350" u="sng">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endPar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10000"/>
              </a:lnSpc>
              <a:spcBef>
                <a:spcPts val="0"/>
              </a:spcBef>
              <a:buSzPct val="25000"/>
              <a:buNone/>
            </a:pPr>
            <a:r>
              <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indicator_type</a:t>
            </a:r>
            <a:endPar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7" name="文本框 26"/>
          <p:cNvSpPr txBox="1"/>
          <p:nvPr/>
        </p:nvSpPr>
        <p:spPr>
          <a:xfrm>
            <a:off x="655955" y="852170"/>
            <a:ext cx="4951730" cy="179133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seen.indicator:  触发匹配的指示符</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（比如IP）</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seen.indicator_type:  指示符的类型</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（比如ADDR, DOMAIN）</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seen.where:  被触发事件在</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中所处的位置</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（比如DNS::REQUEST）</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1" name="Shape 574"/>
          <p:cNvSpPr/>
          <p:nvPr/>
        </p:nvSpPr>
        <p:spPr>
          <a:xfrm>
            <a:off x="4616450" y="2897505"/>
            <a:ext cx="3905885" cy="1631950"/>
          </a:xfrm>
          <a:prstGeom prst="roundRect">
            <a:avLst>
              <a:gd name="adj" fmla="val 16667"/>
            </a:avLst>
          </a:prstGeom>
          <a:noFill/>
          <a:ln>
            <a:solidFill>
              <a:schemeClr val="accent3"/>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 name="文本框 1"/>
          <p:cNvSpPr txBox="1"/>
          <p:nvPr/>
        </p:nvSpPr>
        <p:spPr>
          <a:xfrm>
            <a:off x="655955" y="317500"/>
            <a:ext cx="299974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Intelligence Data and Bro</a:t>
            </a:r>
            <a:endParaRPr lang="en-US" altLang="zh-CN"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Shape 573"/>
          <p:cNvSpPr/>
          <p:nvPr/>
        </p:nvSpPr>
        <p:spPr>
          <a:xfrm>
            <a:off x="706755" y="1703070"/>
            <a:ext cx="1348740" cy="634365"/>
          </a:xfrm>
          <a:prstGeom prst="roundRect">
            <a:avLst>
              <a:gd name="adj" fmla="val 16667"/>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5" name="文本框 14"/>
          <p:cNvSpPr txBox="1"/>
          <p:nvPr/>
        </p:nvSpPr>
        <p:spPr>
          <a:xfrm>
            <a:off x="923925" y="187071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2">
                    <a:lumMod val="75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Seen</a:t>
            </a:r>
            <a:endParaRPr lang="en-US" altLang="en-US" sz="1400" b="1">
              <a:solidFill>
                <a:schemeClr val="tx2">
                  <a:lumMod val="75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Shape 573"/>
          <p:cNvSpPr/>
          <p:nvPr/>
        </p:nvSpPr>
        <p:spPr>
          <a:xfrm>
            <a:off x="3038475" y="1702435"/>
            <a:ext cx="1610995" cy="634365"/>
          </a:xfrm>
          <a:prstGeom prst="roundRect">
            <a:avLst>
              <a:gd name="adj" fmla="val 16667"/>
            </a:avLst>
          </a:prstGeom>
          <a:ln>
            <a:solidFill>
              <a:schemeClr val="accent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0" name="文本框 19"/>
          <p:cNvSpPr txBox="1"/>
          <p:nvPr/>
        </p:nvSpPr>
        <p:spPr>
          <a:xfrm>
            <a:off x="3187065" y="1744980"/>
            <a:ext cx="1314450" cy="551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Internal </a:t>
            </a:r>
            <a:endPar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Representation</a:t>
            </a:r>
            <a:endPar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5" name="直接箭头连接符 4"/>
          <p:cNvCxnSpPr>
            <a:stCxn id="25" idx="3"/>
            <a:endCxn id="4" idx="1"/>
          </p:cNvCxnSpPr>
          <p:nvPr/>
        </p:nvCxnSpPr>
        <p:spPr>
          <a:xfrm flipV="1">
            <a:off x="2055495" y="2019935"/>
            <a:ext cx="982980" cy="63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28" name="Shape 573"/>
          <p:cNvSpPr/>
          <p:nvPr/>
        </p:nvSpPr>
        <p:spPr>
          <a:xfrm>
            <a:off x="5527040" y="1082040"/>
            <a:ext cx="1610995" cy="634365"/>
          </a:xfrm>
          <a:prstGeom prst="roundRect">
            <a:avLst>
              <a:gd name="adj" fmla="val 16667"/>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7" name="Shape 573"/>
          <p:cNvSpPr/>
          <p:nvPr/>
        </p:nvSpPr>
        <p:spPr>
          <a:xfrm>
            <a:off x="5400675" y="1001395"/>
            <a:ext cx="1610995" cy="634365"/>
          </a:xfrm>
          <a:prstGeom prst="roundRect">
            <a:avLst>
              <a:gd name="adj" fmla="val 16667"/>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7" name="文本框 6"/>
          <p:cNvSpPr txBox="1"/>
          <p:nvPr/>
        </p:nvSpPr>
        <p:spPr>
          <a:xfrm>
            <a:off x="2089785" y="174307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match</a:t>
            </a:r>
            <a:endPar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8" name="Shape 573"/>
          <p:cNvSpPr/>
          <p:nvPr/>
        </p:nvSpPr>
        <p:spPr>
          <a:xfrm>
            <a:off x="5263515" y="913765"/>
            <a:ext cx="1610995" cy="634365"/>
          </a:xfrm>
          <a:prstGeom prst="roundRect">
            <a:avLst>
              <a:gd name="adj" fmla="val 16667"/>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9" name="文本框 8"/>
          <p:cNvSpPr txBox="1"/>
          <p:nvPr/>
        </p:nvSpPr>
        <p:spPr>
          <a:xfrm>
            <a:off x="5612130" y="108204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3">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Item</a:t>
            </a:r>
            <a:endParaRPr lang="en-US" altLang="en-US" sz="1400" b="1">
              <a:solidFill>
                <a:schemeClr val="accent3">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12" name="肘形连接符 11"/>
          <p:cNvCxnSpPr>
            <a:stCxn id="8" idx="2"/>
            <a:endCxn id="4" idx="3"/>
          </p:cNvCxnSpPr>
          <p:nvPr/>
        </p:nvCxnSpPr>
        <p:spPr>
          <a:xfrm rot="5400000">
            <a:off x="5123498" y="1074103"/>
            <a:ext cx="471805" cy="1419860"/>
          </a:xfrm>
          <a:prstGeom prst="bentConnector2">
            <a:avLst/>
          </a:prstGeom>
          <a:ln>
            <a:tailEnd type="arrow" w="med" len="med"/>
          </a:ln>
        </p:spPr>
        <p:style>
          <a:lnRef idx="2">
            <a:schemeClr val="dk1"/>
          </a:lnRef>
          <a:fillRef idx="0">
            <a:schemeClr val="dk1"/>
          </a:fillRef>
          <a:effectRef idx="1">
            <a:schemeClr val="dk1"/>
          </a:effectRef>
          <a:fontRef idx="minor">
            <a:schemeClr val="tx1"/>
          </a:fontRef>
        </p:style>
      </p:cxnSp>
      <p:sp>
        <p:nvSpPr>
          <p:cNvPr id="13" name="文本框 12"/>
          <p:cNvSpPr txBox="1"/>
          <p:nvPr/>
        </p:nvSpPr>
        <p:spPr>
          <a:xfrm>
            <a:off x="5154930" y="170243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build</a:t>
            </a:r>
            <a:endPar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7" name="流程图: 联系 16"/>
          <p:cNvSpPr/>
          <p:nvPr/>
        </p:nvSpPr>
        <p:spPr>
          <a:xfrm>
            <a:off x="2323465" y="2475230"/>
            <a:ext cx="457200" cy="457200"/>
          </a:xfrm>
          <a:prstGeom prst="flowChartConnector">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cxnSp>
        <p:nvCxnSpPr>
          <p:cNvPr id="18" name="肘形连接符 17"/>
          <p:cNvCxnSpPr>
            <a:stCxn id="25" idx="2"/>
            <a:endCxn id="17" idx="2"/>
          </p:cNvCxnSpPr>
          <p:nvPr/>
        </p:nvCxnSpPr>
        <p:spPr>
          <a:xfrm rot="5400000" flipV="1">
            <a:off x="1669098" y="2049463"/>
            <a:ext cx="366395" cy="942340"/>
          </a:xfrm>
          <a:prstGeom prst="bentConnector2">
            <a:avLst/>
          </a:prstGeom>
          <a:ln w="19050">
            <a:solidFill>
              <a:schemeClr val="tx1">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4" idx="2"/>
            <a:endCxn id="17" idx="6"/>
          </p:cNvCxnSpPr>
          <p:nvPr/>
        </p:nvCxnSpPr>
        <p:spPr>
          <a:xfrm rot="5400000">
            <a:off x="3128963" y="1988503"/>
            <a:ext cx="367030" cy="1063625"/>
          </a:xfrm>
          <a:prstGeom prst="bentConnector2">
            <a:avLst/>
          </a:prstGeom>
          <a:ln w="19050">
            <a:solidFill>
              <a:schemeClr val="tx1">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7" idx="4"/>
          </p:cNvCxnSpPr>
          <p:nvPr/>
        </p:nvCxnSpPr>
        <p:spPr>
          <a:xfrm>
            <a:off x="2552065" y="2932430"/>
            <a:ext cx="0" cy="573405"/>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2" name="Shape 573"/>
          <p:cNvSpPr/>
          <p:nvPr/>
        </p:nvSpPr>
        <p:spPr>
          <a:xfrm>
            <a:off x="1838325" y="3505835"/>
            <a:ext cx="1348740" cy="634365"/>
          </a:xfrm>
          <a:prstGeom prst="roundRect">
            <a:avLst>
              <a:gd name="adj" fmla="val 16667"/>
            </a:avLst>
          </a:prstGeom>
          <a:ln>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3" name="文本框 22"/>
          <p:cNvSpPr txBox="1"/>
          <p:nvPr/>
        </p:nvSpPr>
        <p:spPr>
          <a:xfrm>
            <a:off x="2089785" y="367411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Log Entry</a:t>
            </a:r>
            <a:endPar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4" name="文本框 23"/>
          <p:cNvSpPr txBox="1"/>
          <p:nvPr/>
        </p:nvSpPr>
        <p:spPr>
          <a:xfrm>
            <a:off x="4649470" y="2703830"/>
            <a:ext cx="3507740" cy="1634490"/>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Item : .dat</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文件中的一条记录，一份情报</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IR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读取</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.dat</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文件获得的情报</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Seen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客户端视角</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Log Entry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体现在</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intel.log</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里的匹配记录</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6" name="文本框 25"/>
          <p:cNvSpPr txBox="1"/>
          <p:nvPr/>
        </p:nvSpPr>
        <p:spPr>
          <a:xfrm>
            <a:off x="2295525" y="2379345"/>
            <a:ext cx="513080" cy="648335"/>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3200">
                <a:solidFill>
                  <a:schemeClr val="tx1"/>
                </a:solidFill>
                <a:latin typeface="Calibri" panose="020F0502020204030204"/>
                <a:ea typeface="Calibri" panose="020F0502020204030204"/>
                <a:cs typeface="Calibri" panose="020F0502020204030204"/>
                <a:sym typeface="Calibri" panose="020F0502020204030204"/>
              </a:rPr>
              <a:t>+</a:t>
            </a:r>
            <a:endParaRPr lang="en-US" altLang="en-US" sz="32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 name="文本框 1"/>
          <p:cNvSpPr txBox="1"/>
          <p:nvPr/>
        </p:nvSpPr>
        <p:spPr>
          <a:xfrm>
            <a:off x="655955" y="317500"/>
            <a:ext cx="299974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Intelligence Data and Bro</a:t>
            </a:r>
            <a:endParaRPr lang="en-US" altLang="zh-CN"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64820" y="230505"/>
            <a:ext cx="828421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Critical Stack Intel.      默认情况下，客户端每小时轮询一次，更新本地订阅源。</a:t>
            </a:r>
            <a:endParaRPr lang="en-US" altLang="zh-CN">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5" name="图片 4" descr="stack1"/>
          <p:cNvPicPr>
            <a:picLocks noChangeAspect="1"/>
          </p:cNvPicPr>
          <p:nvPr/>
        </p:nvPicPr>
        <p:blipFill>
          <a:blip r:embed="rId1"/>
          <a:stretch>
            <a:fillRect/>
          </a:stretch>
        </p:blipFill>
        <p:spPr>
          <a:xfrm>
            <a:off x="485140" y="702310"/>
            <a:ext cx="8173720" cy="2332990"/>
          </a:xfrm>
          <a:prstGeom prst="rect">
            <a:avLst/>
          </a:prstGeom>
        </p:spPr>
      </p:pic>
      <p:pic>
        <p:nvPicPr>
          <p:cNvPr id="6" name="图片 5" descr="stack2"/>
          <p:cNvPicPr>
            <a:picLocks noChangeAspect="1"/>
          </p:cNvPicPr>
          <p:nvPr/>
        </p:nvPicPr>
        <p:blipFill>
          <a:blip r:embed="rId2"/>
          <a:stretch>
            <a:fillRect/>
          </a:stretch>
        </p:blipFill>
        <p:spPr>
          <a:xfrm>
            <a:off x="485140" y="2679700"/>
            <a:ext cx="8173720" cy="20643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21" name="图片 5" descr="AAJ7R7O~49HB40$H80N~JZA"/>
          <p:cNvPicPr>
            <a:picLocks noChangeAspect="1"/>
          </p:cNvPicPr>
          <p:nvPr/>
        </p:nvPicPr>
        <p:blipFill>
          <a:blip r:embed="rId1"/>
          <a:stretch>
            <a:fillRect/>
          </a:stretch>
        </p:blipFill>
        <p:spPr>
          <a:xfrm>
            <a:off x="965200" y="1282065"/>
            <a:ext cx="7212330" cy="2579370"/>
          </a:xfrm>
          <a:prstGeom prst="rect">
            <a:avLst/>
          </a:prstGeom>
          <a:noFill/>
          <a:ln w="9525">
            <a:noFill/>
          </a:ln>
        </p:spPr>
      </p:pic>
      <p:sp>
        <p:nvSpPr>
          <p:cNvPr id="2" name="文本框 1"/>
          <p:cNvSpPr txBox="1"/>
          <p:nvPr/>
        </p:nvSpPr>
        <p:spPr>
          <a:xfrm>
            <a:off x="620395" y="892175"/>
            <a:ext cx="264858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1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非法</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认证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1821180" y="3992245"/>
            <a:ext cx="550100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发现Web服务器192.168.121.176使用了</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Basic Authentication</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6795770" y="826135"/>
            <a:ext cx="1036320" cy="31813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sz="1400">
                <a:latin typeface="微软雅黑" panose="020B0503020204020204" pitchFamily="34" charset="-122"/>
                <a:ea typeface="微软雅黑" panose="020B0503020204020204" pitchFamily="34" charset="-122"/>
                <a:cs typeface="Calibri" panose="020F0502020204030204"/>
                <a:sym typeface="Calibri" panose="020F0502020204030204"/>
              </a:rPr>
              <a:t>bro-cut</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21995" y="967740"/>
            <a:ext cx="7710170" cy="383540"/>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en-US">
                <a:latin typeface="微软雅黑" panose="020B0503020204020204" pitchFamily="34" charset="-122"/>
                <a:ea typeface="微软雅黑" panose="020B0503020204020204" pitchFamily="34" charset="-122"/>
                <a:cs typeface="Calibri" panose="020F0502020204030204"/>
                <a:sym typeface="Calibri" panose="020F0502020204030204"/>
              </a:rPr>
              <a:t>Intelligence Data and Bro</a:t>
            </a: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721995" y="1525270"/>
            <a:ext cx="6922770" cy="267525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@load frameworks/intel/seen</a:t>
            </a:r>
            <a:endParaRPr 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@load frameworks/intel/do_notice</a:t>
            </a:r>
            <a:endParaRPr 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seen: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把数据发送到</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intelligence framework</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的脚本          举例说明： </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ssl.bro</a:t>
            </a: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Notice框架 - meta.do_notice和meta.if_in</a:t>
            </a: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meta.do_notice</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需要</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一个布尔值，该值确定匹配项是否将发送到Notice</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框架。</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Input</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框架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From Post-Facto to Real-Time Analysis</a:t>
            </a:r>
            <a:endPar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590675"/>
            <a:ext cx="6183630" cy="330200"/>
          </a:xfrm>
          <a:prstGeom prst="rect">
            <a:avLst/>
          </a:prstGeom>
          <a:noFill/>
          <a:ln>
            <a:noFill/>
          </a:ln>
        </p:spPr>
        <p:txBody>
          <a:bodyPr wrap="none" lIns="91425" tIns="45700" rIns="91425" bIns="45700" anchor="t" anchorCtr="0">
            <a:noAutofit/>
          </a:bodyPr>
          <a:p>
            <a:pPr marL="0" marR="0" lvl="0" indent="0" algn="l" rtl="0">
              <a:spcBef>
                <a:spcPts val="640"/>
              </a:spcBef>
              <a:buClr>
                <a:srgbClr val="7F7F7F"/>
              </a:buClr>
              <a:buSzPct val="25000"/>
              <a:buFont typeface="Arial" panose="020B0604020202020204"/>
              <a:buNone/>
            </a:pP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4" name="文本框 3"/>
          <p:cNvSpPr txBox="1"/>
          <p:nvPr/>
        </p:nvSpPr>
        <p:spPr>
          <a:xfrm>
            <a:off x="620395" y="1590675"/>
            <a:ext cx="7249795" cy="2945765"/>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防御措施： </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NetControl Framework -&gt; Bro IDS + IPS</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NetControl框架位于Bro脚本和</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用于实现命令的</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网络设备（可以是硬件或软件设备）之间。</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实现哪些功能？</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交通分流</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阻止网络边界的攻击</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将高流量流重定向到不同的接口</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隔离主机</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 name="文本框 4"/>
          <p:cNvSpPr txBox="1"/>
          <p:nvPr/>
        </p:nvSpPr>
        <p:spPr>
          <a:xfrm>
            <a:off x="5913120" y="2678430"/>
            <a:ext cx="2479040" cy="18580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部署：</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Attack Detection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误报</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Intrusion Detection</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Broccoli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340" name="Shape 1340"/>
        <p:cNvGrpSpPr/>
        <p:nvPr/>
      </p:nvGrpSpPr>
      <p:grpSpPr>
        <a:xfrm>
          <a:off x="0" y="0"/>
          <a:ext cx="0" cy="0"/>
          <a:chOff x="0" y="0"/>
          <a:chExt cx="0" cy="0"/>
        </a:xfrm>
      </p:grpSpPr>
      <p:sp>
        <p:nvSpPr>
          <p:cNvPr id="1341" name="Shape 1341"/>
          <p:cNvSpPr txBox="1"/>
          <p:nvPr>
            <p:ph type="title"/>
          </p:nvPr>
        </p:nvSpPr>
        <p:spPr>
          <a:xfrm>
            <a:off x="287655" y="8493"/>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lt1"/>
              </a:buClr>
              <a:buSzPct val="25000"/>
              <a:buFont typeface="Calibri" panose="020F0502020204030204"/>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Bro Compared</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aphicFrame>
        <p:nvGraphicFramePr>
          <p:cNvPr id="1342" name="Shape 1342"/>
          <p:cNvGraphicFramePr/>
          <p:nvPr/>
        </p:nvGraphicFramePr>
        <p:xfrm>
          <a:off x="287655" y="865505"/>
          <a:ext cx="8418830" cy="3954780"/>
        </p:xfrm>
        <a:graphic>
          <a:graphicData uri="http://schemas.openxmlformats.org/drawingml/2006/table">
            <a:tbl>
              <a:tblPr firstRow="1" bandRow="1">
                <a:noFill/>
                <a:tableStyleId>{0BA16484-FE6A-4F29-AA42-D39B8B87BD77}</a:tableStyleId>
              </a:tblPr>
              <a:tblGrid>
                <a:gridCol w="1394460"/>
                <a:gridCol w="1221740"/>
                <a:gridCol w="1219200"/>
                <a:gridCol w="1045845"/>
                <a:gridCol w="1239520"/>
                <a:gridCol w="1090930"/>
                <a:gridCol w="1207135"/>
              </a:tblGrid>
              <a:tr h="625475">
                <a:tc>
                  <a:txBody>
                    <a:bodyPr>
                      <a:spAutoFit/>
                    </a:bodyPr>
                    <a:lstStyle/>
                    <a:p>
                      <a:pPr marL="0" marR="0" lvl="0" indent="0" algn="l" rtl="0">
                        <a:spcBef>
                          <a:spcPts val="0"/>
                        </a:spcBef>
                        <a:buSzPct val="25000"/>
                        <a:buNone/>
                      </a:pPr>
                      <a:endParaRPr sz="1350" u="none" strike="noStrike" cap="none"/>
                    </a:p>
                  </a:txBody>
                  <a:tcPr marL="68587" marR="68587" marT="34293" marB="34293">
                    <a:lnL w="9525" cap="flat" cmpd="sng">
                      <a:solidFill>
                        <a:srgbClr val="000000">
                          <a:alpha val="0"/>
                        </a:srgbClr>
                      </a:solidFill>
                      <a:prstDash val="solid"/>
                      <a:round/>
                      <a:headEnd type="none" w="med" len="med"/>
                      <a:tailEnd type="none" w="med" len="med"/>
                    </a:lnL>
                    <a:lnR w="12700" cap="flat" cmpd="sng">
                      <a:solidFill>
                        <a:srgbClr val="FFFFF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800" b="1" u="none" strike="noStrike" cap="none">
                          <a:solidFill>
                            <a:srgbClr val="C12332"/>
                          </a:solidFill>
                        </a:rPr>
                        <a:t>Bro</a:t>
                      </a:r>
                      <a:endParaRPr lang="en-US" sz="18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800" b="1" u="none" strike="noStrike" cap="none">
                          <a:solidFill>
                            <a:srgbClr val="C12332"/>
                          </a:solidFill>
                        </a:rPr>
                        <a:t>Snort</a:t>
                      </a:r>
                      <a:endParaRPr lang="en-US" sz="18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600" b="1" u="none" strike="noStrike" cap="none">
                          <a:solidFill>
                            <a:srgbClr val="C12332"/>
                          </a:solidFill>
                        </a:rPr>
                        <a:t>Wireshark&amp; Tshark</a:t>
                      </a:r>
                      <a:endParaRPr lang="en-US" sz="16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800" b="1" u="none" strike="noStrike" cap="none">
                          <a:solidFill>
                            <a:srgbClr val="C12332"/>
                          </a:solidFill>
                        </a:rPr>
                        <a:t>Tcpdump</a:t>
                      </a:r>
                      <a:endParaRPr lang="en-US" sz="18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600" b="1" u="none" strike="noStrike" cap="none">
                          <a:solidFill>
                            <a:srgbClr val="C12332"/>
                          </a:solidFill>
                        </a:rPr>
                        <a:t>ChopShop</a:t>
                      </a:r>
                      <a:endParaRPr lang="en-US" sz="16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800" b="1" u="none" strike="noStrike" cap="none">
                          <a:solidFill>
                            <a:srgbClr val="C12332"/>
                          </a:solidFill>
                        </a:rPr>
                        <a:t>Netflow</a:t>
                      </a:r>
                      <a:endParaRPr lang="en-US" sz="18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624840">
                <a:tc>
                  <a:txBody>
                    <a:bodyPr>
                      <a:spAutoFit/>
                    </a:bodyPr>
                    <a:lstStyle/>
                    <a:p>
                      <a:pPr marL="0" marR="0" lvl="0" indent="0" algn="l" rtl="0">
                        <a:spcBef>
                          <a:spcPts val="0"/>
                        </a:spcBef>
                        <a:buSzPct val="25000"/>
                        <a:buNone/>
                      </a:pPr>
                      <a:r>
                        <a:rPr lang="zh-CN" altLang="en-US" sz="1400" b="1" u="none" strike="noStrike" cap="none">
                          <a:solidFill>
                            <a:srgbClr val="C12332"/>
                          </a:solidFill>
                          <a:latin typeface="微软雅黑" panose="020B0503020204020204" pitchFamily="34" charset="-122"/>
                          <a:ea typeface="微软雅黑" panose="020B0503020204020204" pitchFamily="34" charset="-122"/>
                        </a:rPr>
                        <a:t>优势</a:t>
                      </a:r>
                      <a:endParaRPr lang="zh-CN" altLang="en-US" sz="1400"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高级的</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异常检测</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400" u="none" strike="noStrike" cap="none">
                          <a:solidFill>
                            <a:schemeClr val="bg1"/>
                          </a:solidFill>
                          <a:latin typeface="微软雅黑" panose="020B0503020204020204" pitchFamily="34" charset="-122"/>
                          <a:ea typeface="微软雅黑" panose="020B0503020204020204" pitchFamily="34" charset="-122"/>
                        </a:rPr>
                        <a:t>正则表达式，签名</a:t>
                      </a:r>
                      <a:endParaRPr 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3F3F3F"/>
                    </a:solidFill>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流量分析</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抓取数据包</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协议解码</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网络排错</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636270">
                <a:tc>
                  <a:txBody>
                    <a:bodyPr>
                      <a:spAutoFit/>
                    </a:bodyPr>
                    <a:lstStyle/>
                    <a:p>
                      <a:pPr marL="0" marR="0" lvl="0" indent="0" algn="l" rtl="0">
                        <a:spcBef>
                          <a:spcPts val="0"/>
                        </a:spcBef>
                        <a:buSzPct val="25000"/>
                        <a:buNone/>
                      </a:pPr>
                      <a:r>
                        <a:rPr lang="zh-CN" altLang="en-US" sz="1400" b="1" u="none" strike="noStrike" cap="none">
                          <a:solidFill>
                            <a:srgbClr val="C12332"/>
                          </a:solidFill>
                          <a:latin typeface="微软雅黑" panose="020B0503020204020204" pitchFamily="34" charset="-122"/>
                          <a:ea typeface="微软雅黑" panose="020B0503020204020204" pitchFamily="34" charset="-122"/>
                        </a:rPr>
                        <a:t>关注数据</a:t>
                      </a:r>
                      <a:endParaRPr lang="zh-CN" altLang="en-US" sz="1400"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连接对象，</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事件</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数据包，</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数据流</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协议剖析</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应用层以下</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altLang="zh-CN" sz="1350">
                          <a:solidFill>
                            <a:schemeClr val="bg1"/>
                          </a:solidFill>
                          <a:latin typeface="微软雅黑" panose="020B0503020204020204" pitchFamily="34" charset="-122"/>
                          <a:ea typeface="微软雅黑" panose="020B0503020204020204" pitchFamily="34" charset="-122"/>
                          <a:sym typeface="+mn-ea"/>
                        </a:rPr>
                        <a:t>APT</a:t>
                      </a:r>
                      <a:r>
                        <a:rPr lang="zh-CN" altLang="en-US" sz="1350">
                          <a:solidFill>
                            <a:schemeClr val="bg1"/>
                          </a:solidFill>
                          <a:latin typeface="微软雅黑" panose="020B0503020204020204" pitchFamily="34" charset="-122"/>
                          <a:ea typeface="微软雅黑" panose="020B0503020204020204" pitchFamily="34" charset="-122"/>
                          <a:sym typeface="+mn-ea"/>
                        </a:rPr>
                        <a:t>，协议</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网络层、传输层摘要</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588645">
                <a:tc>
                  <a:txBody>
                    <a:bodyPr>
                      <a:spAutoFit/>
                    </a:bodyPr>
                    <a:lstStyle/>
                    <a:p>
                      <a:pPr marL="0" marR="0" lvl="0" indent="0" algn="l" rtl="0">
                        <a:spcBef>
                          <a:spcPts val="0"/>
                        </a:spcBef>
                        <a:buSzPct val="25000"/>
                        <a:buNone/>
                      </a:pPr>
                      <a:r>
                        <a:rPr lang="zh-CN" altLang="en-US" sz="1400" b="1">
                          <a:solidFill>
                            <a:srgbClr val="C12332"/>
                          </a:solidFill>
                          <a:latin typeface="微软雅黑" panose="020B0503020204020204" pitchFamily="34" charset="-122"/>
                          <a:ea typeface="微软雅黑" panose="020B0503020204020204" pitchFamily="34" charset="-122"/>
                          <a:sym typeface="+mn-ea"/>
                        </a:rPr>
                        <a:t>可编程性</a:t>
                      </a:r>
                      <a:endParaRPr lang="zh-CN" altLang="en-US" sz="1400" b="1" u="none" strike="noStrike" cap="none">
                        <a:solidFill>
                          <a:srgbClr val="C12332"/>
                        </a:solidFill>
                        <a:latin typeface="微软雅黑" panose="020B0503020204020204" pitchFamily="34" charset="-122"/>
                        <a:ea typeface="微软雅黑" panose="020B0503020204020204" pitchFamily="34" charset="-122"/>
                        <a:sym typeface="+mn-ea"/>
                      </a:endParaRPr>
                    </a:p>
                    <a:p>
                      <a:pPr marL="0" marR="0" lvl="0" indent="0" algn="l" rtl="0">
                        <a:spcBef>
                          <a:spcPts val="0"/>
                        </a:spcBef>
                        <a:buSzPct val="25000"/>
                        <a:buNone/>
                      </a:pPr>
                      <a:endParaRPr lang="zh-CN" altLang="en-US" sz="1275"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350" u="none" strike="noStrike" cap="none">
                          <a:solidFill>
                            <a:schemeClr val="bg1"/>
                          </a:solidFill>
                          <a:latin typeface="微软雅黑" panose="020B0503020204020204" pitchFamily="34" charset="-122"/>
                          <a:ea typeface="微软雅黑" panose="020B0503020204020204" pitchFamily="34" charset="-122"/>
                        </a:rPr>
                        <a:t>Bro DSL</a:t>
                      </a:r>
                      <a:endParaRPr lang="en-US" sz="135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3F3F3F"/>
                    </a:solidFill>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不</a:t>
                      </a:r>
                      <a:endParaRPr lang="zh-CN" altLang="en-US" sz="1350">
                        <a:solidFill>
                          <a:schemeClr val="bg1"/>
                        </a:solidFill>
                        <a:latin typeface="微软雅黑" panose="020B0503020204020204" pitchFamily="34" charset="-122"/>
                        <a:ea typeface="微软雅黑" panose="020B0503020204020204" pitchFamily="34" charset="-122"/>
                        <a:sym typeface="+mn-ea"/>
                      </a:endParaRPr>
                    </a:p>
                    <a:p>
                      <a:pPr marL="0" marR="0" lvl="0" indent="0" algn="l" rtl="0">
                        <a:spcBef>
                          <a:spcPts val="0"/>
                        </a:spcBef>
                        <a:buSzPct val="25000"/>
                        <a:buNone/>
                      </a:pP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不</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不</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400" u="none" strike="noStrike" cap="none">
                          <a:solidFill>
                            <a:schemeClr val="bg1"/>
                          </a:solidFill>
                          <a:latin typeface="微软雅黑" panose="020B0503020204020204" pitchFamily="34" charset="-122"/>
                          <a:ea typeface="微软雅黑" panose="020B0503020204020204" pitchFamily="34" charset="-122"/>
                        </a:rPr>
                        <a:t>Python</a:t>
                      </a:r>
                      <a:endParaRPr 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不</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667385">
                <a:tc>
                  <a:txBody>
                    <a:bodyPr>
                      <a:spAutoFit/>
                    </a:bodyPr>
                    <a:lstStyle/>
                    <a:p>
                      <a:pPr marL="0" marR="0" lvl="0" indent="0" algn="l" rtl="0">
                        <a:spcBef>
                          <a:spcPts val="0"/>
                        </a:spcBef>
                        <a:buSzPct val="25000"/>
                        <a:buNone/>
                      </a:pPr>
                      <a:r>
                        <a:rPr lang="zh-CN" altLang="en-US" sz="1400" b="1" u="none" strike="noStrike" cap="none">
                          <a:solidFill>
                            <a:srgbClr val="C12332"/>
                          </a:solidFill>
                          <a:latin typeface="微软雅黑" panose="020B0503020204020204" pitchFamily="34" charset="-122"/>
                          <a:ea typeface="微软雅黑" panose="020B0503020204020204" pitchFamily="34" charset="-122"/>
                        </a:rPr>
                        <a:t>实时或重放</a:t>
                      </a:r>
                      <a:endParaRPr lang="zh-CN" altLang="en-US" sz="1400"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a:solidFill>
                            <a:schemeClr val="bg1"/>
                          </a:solidFill>
                          <a:latin typeface="微软雅黑" panose="020B0503020204020204" pitchFamily="34" charset="-122"/>
                          <a:ea typeface="微软雅黑" panose="020B0503020204020204" pitchFamily="34" charset="-122"/>
                        </a:rPr>
                        <a:t>兼备</a:t>
                      </a:r>
                      <a:endParaRPr lang="zh-CN" altLang="en-US" sz="1400">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兼备</a:t>
                      </a:r>
                      <a:endParaRPr lang="zh-CN" altLang="en-US" sz="1350">
                        <a:solidFill>
                          <a:schemeClr val="bg1"/>
                        </a:solidFill>
                        <a:latin typeface="微软雅黑" panose="020B0503020204020204" pitchFamily="34" charset="-122"/>
                        <a:ea typeface="微软雅黑" panose="020B0503020204020204" pitchFamily="34" charset="-122"/>
                        <a:sym typeface="+mn-ea"/>
                      </a:endParaRPr>
                    </a:p>
                    <a:p>
                      <a:pPr marL="0" marR="0" lvl="0" indent="0" algn="l" rtl="0">
                        <a:spcBef>
                          <a:spcPts val="0"/>
                        </a:spcBef>
                        <a:buSzPct val="25000"/>
                        <a:buNone/>
                      </a:pPr>
                      <a:endParaRPr lang="en-US" sz="1350"/>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400">
                          <a:solidFill>
                            <a:schemeClr val="bg1"/>
                          </a:solidFill>
                          <a:latin typeface="微软雅黑" panose="020B0503020204020204" pitchFamily="34" charset="-122"/>
                          <a:ea typeface="微软雅黑" panose="020B0503020204020204" pitchFamily="34" charset="-122"/>
                        </a:rPr>
                        <a:t>Pcap</a:t>
                      </a:r>
                      <a:r>
                        <a:rPr lang="zh-CN" altLang="en-US" sz="1400">
                          <a:solidFill>
                            <a:schemeClr val="bg1"/>
                          </a:solidFill>
                          <a:latin typeface="微软雅黑" panose="020B0503020204020204" pitchFamily="34" charset="-122"/>
                          <a:ea typeface="微软雅黑" panose="020B0503020204020204" pitchFamily="34" charset="-122"/>
                        </a:rPr>
                        <a:t>重放</a:t>
                      </a:r>
                      <a:endParaRPr lang="zh-CN" altLang="en-US" sz="1400">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兼备</a:t>
                      </a:r>
                      <a:endParaRPr lang="en-US" sz="1350"/>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350">
                          <a:solidFill>
                            <a:schemeClr val="bg1"/>
                          </a:solidFill>
                          <a:latin typeface="微软雅黑" panose="020B0503020204020204" pitchFamily="34" charset="-122"/>
                          <a:ea typeface="微软雅黑" panose="020B0503020204020204" pitchFamily="34" charset="-122"/>
                          <a:sym typeface="+mn-ea"/>
                        </a:rPr>
                        <a:t>Pcap</a:t>
                      </a:r>
                      <a:r>
                        <a:rPr lang="zh-CN" altLang="en-US" sz="1350">
                          <a:solidFill>
                            <a:schemeClr val="bg1"/>
                          </a:solidFill>
                          <a:latin typeface="微软雅黑" panose="020B0503020204020204" pitchFamily="34" charset="-122"/>
                          <a:ea typeface="微软雅黑" panose="020B0503020204020204" pitchFamily="34" charset="-122"/>
                          <a:sym typeface="+mn-ea"/>
                        </a:rPr>
                        <a:t>重放</a:t>
                      </a:r>
                      <a:endParaRPr lang="en-US" sz="1350"/>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兼备</a:t>
                      </a:r>
                      <a:endParaRPr lang="en-US" sz="1350"/>
                    </a:p>
                    <a:p>
                      <a:pPr marL="0" marR="0" lvl="0" indent="0" algn="l" rtl="0">
                        <a:spcBef>
                          <a:spcPts val="0"/>
                        </a:spcBef>
                        <a:buSzPct val="25000"/>
                        <a:buNone/>
                      </a:pPr>
                      <a:endParaRPr lang="en-US" sz="1350"/>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749300">
                <a:tc>
                  <a:txBody>
                    <a:bodyPr>
                      <a:spAutoFit/>
                    </a:bodyPr>
                    <a:lstStyle/>
                    <a:p>
                      <a:pPr marL="0" marR="0" lvl="0" indent="0" algn="l" rtl="0">
                        <a:spcBef>
                          <a:spcPts val="0"/>
                        </a:spcBef>
                        <a:buSzPct val="25000"/>
                        <a:buNone/>
                      </a:pPr>
                      <a:r>
                        <a:rPr lang="zh-CN" altLang="en-US" sz="1400" b="1" u="none" strike="noStrike" cap="none">
                          <a:solidFill>
                            <a:srgbClr val="C12332"/>
                          </a:solidFill>
                          <a:latin typeface="微软雅黑" panose="020B0503020204020204" pitchFamily="34" charset="-122"/>
                          <a:ea typeface="微软雅黑" panose="020B0503020204020204" pitchFamily="34" charset="-122"/>
                        </a:rPr>
                        <a:t>应用层</a:t>
                      </a:r>
                      <a:endParaRPr lang="zh-CN" altLang="en-US" sz="1400"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自动化，</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数据</a:t>
                      </a:r>
                      <a:r>
                        <a:rPr lang="en-US" sz="1400" u="none" strike="noStrike" cap="none">
                          <a:solidFill>
                            <a:schemeClr val="bg1"/>
                          </a:solidFill>
                          <a:latin typeface="微软雅黑" panose="020B0503020204020204" pitchFamily="34" charset="-122"/>
                          <a:ea typeface="微软雅黑" panose="020B0503020204020204" pitchFamily="34" charset="-122"/>
                        </a:rPr>
                        <a:t>动态分发</a:t>
                      </a:r>
                      <a:endParaRPr 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3F3F3F"/>
                    </a:solidFill>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自动化，</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en-US" sz="1400" u="none" strike="noStrike" cap="none">
                          <a:solidFill>
                            <a:schemeClr val="bg1"/>
                          </a:solidFill>
                          <a:latin typeface="微软雅黑" panose="020B0503020204020204" pitchFamily="34" charset="-122"/>
                          <a:ea typeface="微软雅黑" panose="020B0503020204020204" pitchFamily="34" charset="-122"/>
                        </a:rPr>
                        <a:t>OpenAppID</a:t>
                      </a:r>
                      <a:endParaRPr 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strike="noStrike" cap="none">
                          <a:solidFill>
                            <a:schemeClr val="bg1"/>
                          </a:solidFill>
                          <a:latin typeface="微软雅黑" panose="020B0503020204020204" pitchFamily="34" charset="-122"/>
                          <a:ea typeface="微软雅黑" panose="020B0503020204020204" pitchFamily="34" charset="-122"/>
                        </a:rPr>
                        <a:t>手动，</a:t>
                      </a:r>
                      <a:endParaRPr lang="zh-CN" altLang="en-US" sz="1400"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strike="noStrike" cap="none">
                          <a:solidFill>
                            <a:schemeClr val="bg1"/>
                          </a:solidFill>
                          <a:latin typeface="微软雅黑" panose="020B0503020204020204" pitchFamily="34" charset="-122"/>
                          <a:ea typeface="微软雅黑" panose="020B0503020204020204" pitchFamily="34" charset="-122"/>
                        </a:rPr>
                        <a:t>解析器</a:t>
                      </a:r>
                      <a:endParaRPr lang="zh-CN" altLang="en-US" sz="1400"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无</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手动</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无</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993900" y="1170305"/>
            <a:ext cx="4533900" cy="2162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总结</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Bro是</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解析协议的事件引擎</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脚本语言解释器</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公开的客观的NIDS</a:t>
            </a:r>
            <a:endParaRPr lang="en-US" altLang="en-US">
              <a:solidFill>
                <a:schemeClr val="tx1"/>
              </a:solidFill>
              <a:sym typeface="+mn-ea"/>
            </a:endParaRPr>
          </a:p>
        </p:txBody>
      </p:sp>
    </p:spTree>
  </p:cSld>
  <p:clrMapOvr>
    <a:masterClrMapping/>
  </p:clrMapOvr>
  <p:transition spd="slow" advTm="2815">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808990" y="973455"/>
            <a:ext cx="4533900" cy="156337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缺陷：</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时效</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隐私</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61035" y="842645"/>
            <a:ext cx="6296660" cy="3611245"/>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防火墙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vs. 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Bro可以使用NetControl框架与网络设备（例如交换机或软硬件防火墙）连接。</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函数</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zh-CN" altLang="en-US" sz="1400">
              <a:solidFill>
                <a:schemeClr val="accent3"/>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drop_address</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drop_connection</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drop_address_catch_release</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shunt_flow</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redirect_flow</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quarantine_host</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whitelist_address</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whitelist_subnet </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2" name="Shape 573"/>
          <p:cNvSpPr/>
          <p:nvPr/>
        </p:nvSpPr>
        <p:spPr>
          <a:xfrm>
            <a:off x="4342765" y="1841500"/>
            <a:ext cx="746125" cy="377825"/>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4" name="Shape 573"/>
          <p:cNvSpPr/>
          <p:nvPr/>
        </p:nvSpPr>
        <p:spPr>
          <a:xfrm>
            <a:off x="7118985" y="1841500"/>
            <a:ext cx="746760" cy="377825"/>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5" name="Shape 573"/>
          <p:cNvSpPr/>
          <p:nvPr/>
        </p:nvSpPr>
        <p:spPr>
          <a:xfrm>
            <a:off x="5046980" y="2999105"/>
            <a:ext cx="746125" cy="377190"/>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6" name="Shape 573"/>
          <p:cNvSpPr/>
          <p:nvPr/>
        </p:nvSpPr>
        <p:spPr>
          <a:xfrm>
            <a:off x="3450590" y="238315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3" name="Shape 573"/>
          <p:cNvSpPr/>
          <p:nvPr/>
        </p:nvSpPr>
        <p:spPr>
          <a:xfrm>
            <a:off x="4284980" y="238252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4" name="Shape 573"/>
          <p:cNvSpPr/>
          <p:nvPr/>
        </p:nvSpPr>
        <p:spPr>
          <a:xfrm>
            <a:off x="5111750" y="238315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5" name="Shape 573"/>
          <p:cNvSpPr/>
          <p:nvPr/>
        </p:nvSpPr>
        <p:spPr>
          <a:xfrm>
            <a:off x="6003290" y="238252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6" name="Shape 573"/>
          <p:cNvSpPr/>
          <p:nvPr/>
        </p:nvSpPr>
        <p:spPr>
          <a:xfrm>
            <a:off x="6957695" y="253238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7" name="Shape 573"/>
          <p:cNvSpPr/>
          <p:nvPr/>
        </p:nvSpPr>
        <p:spPr>
          <a:xfrm>
            <a:off x="7803515" y="253238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8" name="Shape 573"/>
          <p:cNvSpPr/>
          <p:nvPr/>
        </p:nvSpPr>
        <p:spPr>
          <a:xfrm>
            <a:off x="4623435" y="387032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9" name="Shape 573"/>
          <p:cNvSpPr/>
          <p:nvPr/>
        </p:nvSpPr>
        <p:spPr>
          <a:xfrm>
            <a:off x="3785235" y="387032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0" name="Shape 573"/>
          <p:cNvSpPr/>
          <p:nvPr/>
        </p:nvSpPr>
        <p:spPr>
          <a:xfrm>
            <a:off x="6285230" y="3870960"/>
            <a:ext cx="746125" cy="377190"/>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1" name="Shape 573"/>
          <p:cNvSpPr/>
          <p:nvPr/>
        </p:nvSpPr>
        <p:spPr>
          <a:xfrm>
            <a:off x="5452110" y="3870325"/>
            <a:ext cx="746125" cy="377190"/>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3" name="Shape 573"/>
          <p:cNvSpPr/>
          <p:nvPr/>
        </p:nvSpPr>
        <p:spPr>
          <a:xfrm>
            <a:off x="7576185" y="407606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4" name="Shape 573"/>
          <p:cNvSpPr/>
          <p:nvPr/>
        </p:nvSpPr>
        <p:spPr>
          <a:xfrm>
            <a:off x="7576185" y="361950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5" name="Shape 573"/>
          <p:cNvSpPr/>
          <p:nvPr/>
        </p:nvSpPr>
        <p:spPr>
          <a:xfrm>
            <a:off x="7576185" y="314452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6" name="文本框 25"/>
          <p:cNvSpPr txBox="1"/>
          <p:nvPr/>
        </p:nvSpPr>
        <p:spPr>
          <a:xfrm>
            <a:off x="4197350" y="1737360"/>
            <a:ext cx="1036320" cy="48196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Type</a:t>
            </a:r>
            <a:r>
              <a:rPr lang="zh-CN" altLang="en-US" sz="2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2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7" name="文本框 26"/>
          <p:cNvSpPr txBox="1"/>
          <p:nvPr/>
        </p:nvSpPr>
        <p:spPr>
          <a:xfrm>
            <a:off x="6974205" y="1737360"/>
            <a:ext cx="1036320" cy="48196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Target</a:t>
            </a:r>
            <a:r>
              <a:rPr lang="zh-CN" altLang="en-US" sz="2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2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8" name="文本框 27"/>
          <p:cNvSpPr txBox="1"/>
          <p:nvPr/>
        </p:nvSpPr>
        <p:spPr>
          <a:xfrm>
            <a:off x="3305810" y="241300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Drop</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9" name="文本框 28"/>
          <p:cNvSpPr txBox="1"/>
          <p:nvPr/>
        </p:nvSpPr>
        <p:spPr>
          <a:xfrm>
            <a:off x="4158615" y="241236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Modify</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0" name="文本框 29"/>
          <p:cNvSpPr txBox="1"/>
          <p:nvPr/>
        </p:nvSpPr>
        <p:spPr>
          <a:xfrm>
            <a:off x="4966970" y="241236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Redirect</a:t>
            </a:r>
            <a:endParaRPr 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1" name="文本框 30"/>
          <p:cNvSpPr txBox="1"/>
          <p:nvPr/>
        </p:nvSpPr>
        <p:spPr>
          <a:xfrm>
            <a:off x="5858510" y="241300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Whitelist</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2" name="文本框 31"/>
          <p:cNvSpPr txBox="1"/>
          <p:nvPr/>
        </p:nvSpPr>
        <p:spPr>
          <a:xfrm>
            <a:off x="7658735" y="255905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Monitor</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3" name="文本框 32"/>
          <p:cNvSpPr txBox="1"/>
          <p:nvPr/>
        </p:nvSpPr>
        <p:spPr>
          <a:xfrm>
            <a:off x="6829425" y="255905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Forward</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4" name="文本框 33"/>
          <p:cNvSpPr txBox="1"/>
          <p:nvPr/>
        </p:nvSpPr>
        <p:spPr>
          <a:xfrm>
            <a:off x="4901565" y="302895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Entity</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5" name="文本框 34"/>
          <p:cNvSpPr txBox="1"/>
          <p:nvPr/>
        </p:nvSpPr>
        <p:spPr>
          <a:xfrm>
            <a:off x="3640455" y="389953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Address</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6" name="文本框 35"/>
          <p:cNvSpPr txBox="1"/>
          <p:nvPr/>
        </p:nvSpPr>
        <p:spPr>
          <a:xfrm>
            <a:off x="4478655" y="389953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Mac</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7" name="文本框 36"/>
          <p:cNvSpPr txBox="1"/>
          <p:nvPr/>
        </p:nvSpPr>
        <p:spPr>
          <a:xfrm>
            <a:off x="5055235" y="3900805"/>
            <a:ext cx="1539875"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Conn.</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8" name="文本框 37"/>
          <p:cNvSpPr txBox="1"/>
          <p:nvPr/>
        </p:nvSpPr>
        <p:spPr>
          <a:xfrm>
            <a:off x="6139815" y="389953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Flow</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9" name="文本框 38"/>
          <p:cNvSpPr txBox="1"/>
          <p:nvPr/>
        </p:nvSpPr>
        <p:spPr>
          <a:xfrm>
            <a:off x="7431405" y="317436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Timeout</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40" name="文本框 39"/>
          <p:cNvSpPr txBox="1"/>
          <p:nvPr/>
        </p:nvSpPr>
        <p:spPr>
          <a:xfrm>
            <a:off x="7431405" y="364934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Priority</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41" name="文本框 40"/>
          <p:cNvSpPr txBox="1"/>
          <p:nvPr/>
        </p:nvSpPr>
        <p:spPr>
          <a:xfrm>
            <a:off x="7431405" y="410591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Location</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cxnSp>
        <p:nvCxnSpPr>
          <p:cNvPr id="42" name="直接连接符 41"/>
          <p:cNvCxnSpPr>
            <a:endCxn id="6" idx="0"/>
          </p:cNvCxnSpPr>
          <p:nvPr/>
        </p:nvCxnSpPr>
        <p:spPr>
          <a:xfrm flipH="1">
            <a:off x="3823970" y="2216150"/>
            <a:ext cx="831215" cy="16700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13" idx="0"/>
          </p:cNvCxnSpPr>
          <p:nvPr/>
        </p:nvCxnSpPr>
        <p:spPr>
          <a:xfrm flipH="1">
            <a:off x="4658360" y="2219325"/>
            <a:ext cx="57150" cy="16319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26" idx="2"/>
            <a:endCxn id="14" idx="0"/>
          </p:cNvCxnSpPr>
          <p:nvPr/>
        </p:nvCxnSpPr>
        <p:spPr>
          <a:xfrm>
            <a:off x="4715510" y="2219325"/>
            <a:ext cx="769620" cy="16383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15" idx="0"/>
          </p:cNvCxnSpPr>
          <p:nvPr/>
        </p:nvCxnSpPr>
        <p:spPr>
          <a:xfrm>
            <a:off x="4753610" y="2216150"/>
            <a:ext cx="1623060" cy="16637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7" idx="2"/>
            <a:endCxn id="16" idx="0"/>
          </p:cNvCxnSpPr>
          <p:nvPr/>
        </p:nvCxnSpPr>
        <p:spPr>
          <a:xfrm flipH="1">
            <a:off x="7331075" y="2219325"/>
            <a:ext cx="161290" cy="31305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7" idx="2"/>
            <a:endCxn id="17" idx="0"/>
          </p:cNvCxnSpPr>
          <p:nvPr/>
        </p:nvCxnSpPr>
        <p:spPr>
          <a:xfrm>
            <a:off x="7492365" y="2219325"/>
            <a:ext cx="684530" cy="31305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5" idx="2"/>
            <a:endCxn id="19" idx="0"/>
          </p:cNvCxnSpPr>
          <p:nvPr/>
        </p:nvCxnSpPr>
        <p:spPr>
          <a:xfrm flipH="1">
            <a:off x="4158615" y="3376295"/>
            <a:ext cx="1261745" cy="49403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p:cNvCxnSpPr>
            <a:endCxn id="18" idx="0"/>
          </p:cNvCxnSpPr>
          <p:nvPr/>
        </p:nvCxnSpPr>
        <p:spPr>
          <a:xfrm flipH="1">
            <a:off x="4996815" y="3378835"/>
            <a:ext cx="397510" cy="49149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21" idx="0"/>
            <a:endCxn id="5" idx="2"/>
          </p:cNvCxnSpPr>
          <p:nvPr/>
        </p:nvCxnSpPr>
        <p:spPr>
          <a:xfrm flipH="1" flipV="1">
            <a:off x="5420360" y="3376295"/>
            <a:ext cx="405130" cy="49403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20" idx="0"/>
            <a:endCxn id="5" idx="2"/>
          </p:cNvCxnSpPr>
          <p:nvPr/>
        </p:nvCxnSpPr>
        <p:spPr>
          <a:xfrm flipH="1" flipV="1">
            <a:off x="5420360" y="3376295"/>
            <a:ext cx="1238250" cy="49466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941320" y="1901190"/>
            <a:ext cx="1070610" cy="318135"/>
          </a:xfrm>
          <a:prstGeom prst="rect">
            <a:avLst/>
          </a:prstGeom>
          <a:noFill/>
          <a:ln>
            <a:noFill/>
          </a:ln>
        </p:spPr>
        <p:txBody>
          <a:bodyPr wrap="none" lIns="91425" tIns="45700" rIns="91425" bIns="45700" anchor="t" anchorCtr="0">
            <a:spAutoFit/>
          </a:bodyPr>
          <a:p>
            <a:pPr marL="0" marR="0" lvl="0" indent="0" algn="ctr"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操作对象：</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图片1"/>
          <p:cNvPicPr>
            <a:picLocks noChangeAspect="1"/>
          </p:cNvPicPr>
          <p:nvPr/>
        </p:nvPicPr>
        <p:blipFill>
          <a:blip r:embed="rId1"/>
          <a:stretch>
            <a:fillRect/>
          </a:stretch>
        </p:blipFill>
        <p:spPr>
          <a:xfrm>
            <a:off x="4173855" y="713105"/>
            <a:ext cx="4488180" cy="2354580"/>
          </a:xfrm>
          <a:prstGeom prst="rect">
            <a:avLst/>
          </a:prstGeom>
        </p:spPr>
      </p:pic>
      <p:sp>
        <p:nvSpPr>
          <p:cNvPr id="2" name="文本框 1"/>
          <p:cNvSpPr txBox="1"/>
          <p:nvPr/>
        </p:nvSpPr>
        <p:spPr>
          <a:xfrm>
            <a:off x="602615" y="2301875"/>
            <a:ext cx="6610350" cy="2025015"/>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防火墙 - 分析数据包Header</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根据协议类型，源地址，目标地址，端口执行策略。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不匹配策略的数据包将被拒绝。</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入侵检测系统</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分析整个数据包（包括Header和Payload），查找已知事件。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当检测到已知事件时，生成详细说明事件的日志消息。</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入侵防御系统</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分析整个数据包（包括</a:t>
            </a:r>
            <a:r>
              <a:rPr lang="en-US" altLang="en-US" sz="1400">
                <a:latin typeface="微软雅黑" panose="020B0503020204020204" pitchFamily="34" charset="-122"/>
                <a:ea typeface="微软雅黑" panose="020B0503020204020204" pitchFamily="34" charset="-122"/>
                <a:cs typeface="Calibri" panose="020F0502020204030204"/>
                <a:sym typeface="Calibri" panose="020F0502020204030204"/>
              </a:rPr>
              <a:t>Header和Payload</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），查找已知事件。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当检测到已知事件时，该分组被拒绝。</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686435" y="908050"/>
            <a:ext cx="3074035" cy="51689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Firewall vs. IDS vs. IPS</a:t>
            </a:r>
            <a:endPar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6435" y="838835"/>
            <a:ext cx="2266315" cy="51689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⼊侵检测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vs. 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86435" y="2584450"/>
            <a:ext cx="4723765" cy="182753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基于签名的入侵检测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在这个情景下，</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签名被定义为 依赖于在漏洞中存在的</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特殊</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标记的检测方法。</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这些签名用于检测已知的攻击</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特殊标记</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包括</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ego strings，固定偏移，调试信</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息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或者</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与漏洞利用弱相关的</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其他唯一标记。</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3495675" y="929640"/>
            <a:ext cx="4980940" cy="2196465"/>
          </a:xfrm>
          <a:prstGeom prst="rect">
            <a:avLst/>
          </a:prstGeom>
          <a:noFill/>
          <a:ln>
            <a:noFill/>
          </a:ln>
        </p:spPr>
        <p:txBody>
          <a:bodyPr wrap="none" lIns="91425" tIns="45700" rIns="91425" bIns="45700" anchor="t" anchorCtr="0">
            <a:noAutofit/>
          </a:bodyPr>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异常检测 - 大多数</a:t>
            </a:r>
            <a:r>
              <a:rPr lang="zh-CN" altLang="en-US" sz="1400">
                <a:latin typeface="微软雅黑" panose="020B0503020204020204" pitchFamily="34" charset="-122"/>
                <a:ea typeface="微软雅黑" panose="020B0503020204020204" pitchFamily="34" charset="-122"/>
                <a:sym typeface="+mn-ea"/>
              </a:rPr>
              <a:t>处于</a:t>
            </a:r>
            <a:r>
              <a:rPr lang="en-US" altLang="zh-CN" sz="1400">
                <a:latin typeface="微软雅黑" panose="020B0503020204020204" pitchFamily="34" charset="-122"/>
                <a:ea typeface="微软雅黑" panose="020B0503020204020204" pitchFamily="34" charset="-122"/>
                <a:sym typeface="+mn-ea"/>
              </a:rPr>
              <a:t>POC</a:t>
            </a:r>
            <a:r>
              <a:rPr lang="zh-CN" altLang="en-US" sz="1400">
                <a:latin typeface="微软雅黑" panose="020B0503020204020204" pitchFamily="34" charset="-122"/>
                <a:ea typeface="微软雅黑" panose="020B0503020204020204" pitchFamily="34" charset="-122"/>
                <a:sym typeface="+mn-ea"/>
              </a:rPr>
              <a:t>阶段</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实时IDS</a:t>
            </a:r>
            <a:r>
              <a:rPr lang="zh-CN" altLang="en-US" sz="1400">
                <a:latin typeface="微软雅黑" panose="020B0503020204020204" pitchFamily="34" charset="-122"/>
                <a:ea typeface="微软雅黑" panose="020B0503020204020204" pitchFamily="34" charset="-122"/>
                <a:sym typeface="+mn-ea"/>
              </a:rPr>
              <a:t>通常</a:t>
            </a:r>
            <a:r>
              <a:rPr lang="en-US" altLang="zh-CN" sz="1400">
                <a:latin typeface="微软雅黑" panose="020B0503020204020204" pitchFamily="34" charset="-122"/>
                <a:ea typeface="微软雅黑" panose="020B0503020204020204" pitchFamily="34" charset="-122"/>
                <a:sym typeface="+mn-ea"/>
              </a:rPr>
              <a:t>使用基于规则的</a:t>
            </a:r>
            <a:r>
              <a:rPr lang="zh-CN" altLang="en-US" sz="1400">
                <a:latin typeface="微软雅黑" panose="020B0503020204020204" pitchFamily="34" charset="-122"/>
                <a:ea typeface="微软雅黑" panose="020B0503020204020204" pitchFamily="34" charset="-122"/>
                <a:sym typeface="+mn-ea"/>
              </a:rPr>
              <a:t>误用</a:t>
            </a:r>
            <a:r>
              <a:rPr lang="en-US" altLang="zh-CN" sz="1400">
                <a:latin typeface="微软雅黑" panose="020B0503020204020204" pitchFamily="34" charset="-122"/>
                <a:ea typeface="微软雅黑" panose="020B0503020204020204" pitchFamily="34" charset="-122"/>
                <a:sym typeface="+mn-ea"/>
              </a:rPr>
              <a:t>检测</a:t>
            </a:r>
            <a:r>
              <a:rPr lang="zh-CN" altLang="en-US" sz="1400">
                <a:latin typeface="微软雅黑" panose="020B0503020204020204" pitchFamily="34" charset="-122"/>
                <a:ea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sym typeface="+mn-ea"/>
              </a:rPr>
              <a:t>结合统计</a:t>
            </a:r>
            <a:r>
              <a:rPr lang="zh-CN" altLang="en-US" sz="1400">
                <a:latin typeface="微软雅黑" panose="020B0503020204020204" pitchFamily="34" charset="-122"/>
                <a:ea typeface="微软雅黑" panose="020B0503020204020204" pitchFamily="34" charset="-122"/>
                <a:sym typeface="+mn-ea"/>
              </a:rPr>
              <a:t>上的</a:t>
            </a:r>
            <a:r>
              <a:rPr lang="en-US" altLang="zh-CN" sz="1400">
                <a:latin typeface="微软雅黑" panose="020B0503020204020204" pitchFamily="34" charset="-122"/>
                <a:ea typeface="微软雅黑" panose="020B0503020204020204" pitchFamily="34" charset="-122"/>
                <a:sym typeface="+mn-ea"/>
              </a:rPr>
              <a:t>异常检测</a:t>
            </a:r>
            <a:r>
              <a:rPr lang="zh-CN" altLang="en-US" sz="1400">
                <a:latin typeface="微软雅黑" panose="020B0503020204020204" pitchFamily="34" charset="-122"/>
                <a:ea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目前的商业IDS大多</a:t>
            </a:r>
            <a:r>
              <a:rPr lang="zh-CN" altLang="en-US" sz="1400">
                <a:latin typeface="微软雅黑" panose="020B0503020204020204" pitchFamily="34" charset="-122"/>
                <a:ea typeface="微软雅黑" panose="020B0503020204020204" pitchFamily="34" charset="-122"/>
                <a:sym typeface="+mn-ea"/>
              </a:rPr>
              <a:t>采用混杂的入侵检测方法（包括</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    * 误用检测（</a:t>
            </a:r>
            <a:r>
              <a:rPr lang="zh-CN" altLang="en-US" sz="1400">
                <a:latin typeface="微软雅黑" panose="020B0503020204020204" pitchFamily="34" charset="-122"/>
                <a:ea typeface="微软雅黑" panose="020B0503020204020204" pitchFamily="34" charset="-122"/>
                <a:sym typeface="+mn-ea"/>
              </a:rPr>
              <a:t>基于</a:t>
            </a:r>
            <a:r>
              <a:rPr lang="en-US" altLang="zh-CN" sz="1400">
                <a:latin typeface="微软雅黑" panose="020B0503020204020204" pitchFamily="34" charset="-122"/>
                <a:ea typeface="微软雅黑" panose="020B0503020204020204" pitchFamily="34" charset="-122"/>
                <a:sym typeface="+mn-ea"/>
              </a:rPr>
              <a:t>签名或简单</a:t>
            </a:r>
            <a:r>
              <a:rPr lang="zh-CN" altLang="en-US" sz="1400">
                <a:latin typeface="微软雅黑" panose="020B0503020204020204" pitchFamily="34" charset="-122"/>
                <a:ea typeface="微软雅黑" panose="020B0503020204020204" pitchFamily="34" charset="-122"/>
                <a:sym typeface="+mn-ea"/>
              </a:rPr>
              <a:t>的</a:t>
            </a:r>
            <a:r>
              <a:rPr lang="en-US" altLang="zh-CN" sz="1400">
                <a:latin typeface="微软雅黑" panose="020B0503020204020204" pitchFamily="34" charset="-122"/>
                <a:ea typeface="微软雅黑" panose="020B0503020204020204" pitchFamily="34" charset="-122"/>
                <a:sym typeface="+mn-ea"/>
              </a:rPr>
              <a:t>模式）</a:t>
            </a: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    * 专家</a:t>
            </a:r>
            <a:r>
              <a:rPr lang="zh-CN" altLang="en-US" sz="1400">
                <a:latin typeface="微软雅黑" panose="020B0503020204020204" pitchFamily="34" charset="-122"/>
                <a:ea typeface="微软雅黑" panose="020B0503020204020204" pitchFamily="34" charset="-122"/>
                <a:sym typeface="+mn-ea"/>
              </a:rPr>
              <a:t>经验 </a:t>
            </a:r>
            <a:r>
              <a:rPr lang="en-US" altLang="zh-CN" sz="1400">
                <a:latin typeface="微软雅黑" panose="020B0503020204020204" pitchFamily="34" charset="-122"/>
                <a:ea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sym typeface="+mn-ea"/>
              </a:rPr>
              <a:t>自定义</a:t>
            </a:r>
            <a:r>
              <a:rPr lang="en-US" altLang="zh-CN" sz="1400">
                <a:latin typeface="微软雅黑" panose="020B0503020204020204" pitchFamily="34" charset="-122"/>
                <a:ea typeface="微软雅黑" panose="020B0503020204020204" pitchFamily="34" charset="-122"/>
                <a:sym typeface="+mn-ea"/>
              </a:rPr>
              <a:t>逻辑（基于网络的普通攻击推理）</a:t>
            </a: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    * 统计</a:t>
            </a:r>
            <a:r>
              <a:rPr lang="zh-CN" altLang="en-US" sz="1400">
                <a:latin typeface="微软雅黑" panose="020B0503020204020204" pitchFamily="34" charset="-122"/>
                <a:ea typeface="微软雅黑" panose="020B0503020204020204" pitchFamily="34" charset="-122"/>
                <a:sym typeface="+mn-ea"/>
              </a:rPr>
              <a:t>上的</a:t>
            </a:r>
            <a:r>
              <a:rPr lang="en-US" altLang="zh-CN" sz="1400">
                <a:latin typeface="微软雅黑" panose="020B0503020204020204" pitchFamily="34" charset="-122"/>
                <a:ea typeface="微软雅黑" panose="020B0503020204020204" pitchFamily="34" charset="-122"/>
                <a:sym typeface="+mn-ea"/>
              </a:rPr>
              <a:t>异常检测（超出范围的值）</a:t>
            </a: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en-US" altLang="zh-CN" sz="1400">
              <a:latin typeface="微软雅黑" panose="020B0503020204020204" pitchFamily="34" charset="-122"/>
              <a:ea typeface="微软雅黑" panose="020B0503020204020204" pitchFamily="34" charset="-122"/>
              <a:sym typeface="+mn-ea"/>
            </a:endParaRPr>
          </a:p>
          <a:p>
            <a:pPr marL="0" marR="0" lvl="0" indent="0" algn="l" rtl="0">
              <a:lnSpc>
                <a:spcPct val="110000"/>
              </a:lnSpc>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6435" y="883920"/>
            <a:ext cx="3134360" cy="57404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蜜罐和蜜⽹技术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vs. 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 name="文本框 4"/>
          <p:cNvSpPr txBox="1"/>
          <p:nvPr/>
        </p:nvSpPr>
        <p:spPr>
          <a:xfrm>
            <a:off x="686435" y="2470150"/>
            <a:ext cx="7725410" cy="1778000"/>
          </a:xfrm>
          <a:prstGeom prst="rect">
            <a:avLst/>
          </a:prstGeom>
          <a:noFill/>
          <a:ln>
            <a:noFill/>
          </a:ln>
        </p:spPr>
        <p:txBody>
          <a:bodyPr wrap="none" lIns="91425" tIns="45700" rIns="91425" bIns="45700" anchor="t" anchorCtr="0">
            <a:noAutofit/>
          </a:bodyPr>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、蜜罐分别获得的日志和抓包器获得</a:t>
            </a:r>
            <a:r>
              <a:rPr lang="en-US" altLang="zh-CN" sz="1400">
                <a:latin typeface="微软雅黑" panose="020B0503020204020204" pitchFamily="34" charset="-122"/>
                <a:ea typeface="微软雅黑" panose="020B0503020204020204" pitchFamily="34" charset="-122"/>
                <a:sym typeface="+mn-ea"/>
              </a:rPr>
              <a:t>pcap</a:t>
            </a:r>
            <a:r>
              <a:rPr lang="zh-CN" altLang="en-US" sz="1400">
                <a:latin typeface="微软雅黑" panose="020B0503020204020204" pitchFamily="34" charset="-122"/>
                <a:ea typeface="微软雅黑" panose="020B0503020204020204" pitchFamily="34" charset="-122"/>
                <a:sym typeface="+mn-ea"/>
              </a:rPr>
              <a:t>文件有何不同？</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zh-CN" altLang="en-US" sz="1400">
                <a:latin typeface="微软雅黑" panose="020B0503020204020204" pitchFamily="34" charset="-122"/>
                <a:ea typeface="微软雅黑" panose="020B0503020204020204" pitchFamily="34" charset="-122"/>
                <a:sym typeface="+mn-ea"/>
              </a:rPr>
              <a:t>蜜罐做了一一对应的语义解释，</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的语义解释功能更宏观一些。</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zh-CN" altLang="en-US" sz="1400">
                <a:latin typeface="微软雅黑" panose="020B0503020204020204" pitchFamily="34" charset="-122"/>
                <a:ea typeface="微软雅黑" panose="020B0503020204020204" pitchFamily="34" charset="-122"/>
                <a:sym typeface="+mn-ea"/>
              </a:rPr>
              <a:t>如果安全策略中事件涉及的特定事件发生，</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就找到一个待约项目。</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zh-CN" altLang="en-US" sz="1400">
                <a:latin typeface="微软雅黑" panose="020B0503020204020204" pitchFamily="34" charset="-122"/>
                <a:ea typeface="微软雅黑" panose="020B0503020204020204" pitchFamily="34" charset="-122"/>
                <a:sym typeface="+mn-ea"/>
              </a:rPr>
              <a:t>函数、事件处理程序就是预先定义的产生式。完成一次产生式规约，</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就能报告一次恶意行为。</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Example: SSH</a:t>
            </a:r>
            <a:r>
              <a:rPr lang="zh-CN" altLang="en-US" sz="1400">
                <a:latin typeface="微软雅黑" panose="020B0503020204020204" pitchFamily="34" charset="-122"/>
                <a:ea typeface="微软雅黑" panose="020B0503020204020204" pitchFamily="34" charset="-122"/>
                <a:sym typeface="+mn-ea"/>
              </a:rPr>
              <a:t>暴力破解。 </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通过统计固定时间内认证失败的次数，发现暴力破解。</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0" indent="0" algn="l" rtl="0">
              <a:lnSpc>
                <a:spcPct val="110000"/>
              </a:lnSpc>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6" name="文本框 5"/>
          <p:cNvSpPr txBox="1"/>
          <p:nvPr/>
        </p:nvSpPr>
        <p:spPr>
          <a:xfrm>
            <a:off x="4230370" y="1001395"/>
            <a:ext cx="4307205" cy="1171575"/>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蜜罐的安全底线：</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向在同一网络上但防御机制较完善的远程系统日志服务器发送日志备份</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日志也面临被删除的风险？</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为了后续的网络取证，应采取备份的方法。</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808990" y="982980"/>
            <a:ext cx="453390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参考资料</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 name="文本框 1"/>
          <p:cNvSpPr txBox="1"/>
          <p:nvPr/>
        </p:nvSpPr>
        <p:spPr>
          <a:xfrm>
            <a:off x="808990" y="2225675"/>
            <a:ext cx="115824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endPar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264858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1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非法</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认证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568325" y="3912235"/>
            <a:ext cx="8100695" cy="61404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捕获密码          bro  -r  illauth.pcap  "HTTP::default_capture_password=T"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查看</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http.log    </a:t>
            </a:r>
            <a:r>
              <a:rPr sz="1400">
                <a:latin typeface="微软雅黑" panose="020B0503020204020204" pitchFamily="34" charset="-122"/>
                <a:ea typeface="微软雅黑" panose="020B0503020204020204" pitchFamily="34" charset="-122"/>
                <a:cs typeface="Calibri" panose="020F0502020204030204"/>
                <a:sym typeface="Calibri" panose="020F0502020204030204"/>
              </a:rPr>
              <a:t>bro-cut  id.orig_h  id.resp_h  username  password  &lt;  http.log  | awk '$3 !=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2147482620" name="图片 -2147482621" descr="VT6)O]7886$5CWYDC7FBW]G"/>
          <p:cNvPicPr>
            <a:picLocks noChangeAspect="1"/>
          </p:cNvPicPr>
          <p:nvPr/>
        </p:nvPicPr>
        <p:blipFill>
          <a:blip r:embed="rId1"/>
          <a:stretch>
            <a:fillRect/>
          </a:stretch>
        </p:blipFill>
        <p:spPr>
          <a:xfrm>
            <a:off x="2635250" y="704215"/>
            <a:ext cx="6033770" cy="310959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32505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2 </a:t>
            </a:r>
            <a:r>
              <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从Web服务器窃取信息</a:t>
            </a:r>
            <a:endPar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631315"/>
            <a:ext cx="6814820" cy="112204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Cheeze先生说，Synonymous泄漏的敏感信息来自HBDairy Web服务器上的文件，但该文件不是服务器</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应提供访问</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的内容。</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他不愿意告诉你更多细节，但是希望你确定盗窃</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事件</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如何发生的。</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1378" name="Shape 1378"/>
          <p:cNvPicPr preferRelativeResize="0"/>
          <p:nvPr/>
        </p:nvPicPr>
        <p:blipFill rotWithShape="1">
          <a:blip r:embed="rId1"/>
          <a:srcRect/>
          <a:stretch>
            <a:fillRect/>
          </a:stretch>
        </p:blipFill>
        <p:spPr>
          <a:xfrm>
            <a:off x="5899150" y="2451735"/>
            <a:ext cx="2312035" cy="22117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703199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2 </a:t>
            </a:r>
            <a:r>
              <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从Web服务器窃取信息</a:t>
            </a:r>
            <a:endPar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513205"/>
            <a:ext cx="7524750" cy="179260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分析theft.pcap中的Web访问</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确定用于访问文件的攻击类型。</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目录遍历攻击</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Web服务器没有正确清理../的所有编码</a:t>
            </a:r>
            <a:endPar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theft1"/>
          <p:cNvPicPr>
            <a:picLocks noChangeAspect="1"/>
          </p:cNvPicPr>
          <p:nvPr/>
        </p:nvPicPr>
        <p:blipFill>
          <a:blip r:embed="rId1"/>
          <a:stretch>
            <a:fillRect/>
          </a:stretch>
        </p:blipFill>
        <p:spPr>
          <a:xfrm>
            <a:off x="392430" y="290195"/>
            <a:ext cx="8380730" cy="4512945"/>
          </a:xfrm>
          <a:prstGeom prst="rect">
            <a:avLst/>
          </a:prstGeom>
        </p:spPr>
      </p:pic>
    </p:spTree>
  </p:cSld>
  <p:clrMapOvr>
    <a:masterClrMapping/>
  </p:clrMapOvr>
</p:sld>
</file>

<file path=ppt/theme/theme1.xml><?xml version="1.0" encoding="utf-8"?>
<a:theme xmlns:a="http://schemas.openxmlformats.org/drawingml/2006/main" name="Office 主题">
  <a:themeElements>
    <a:clrScheme name="演示之家 红">
      <a:dk1>
        <a:sysClr val="windowText" lastClr="000000"/>
      </a:dk1>
      <a:lt1>
        <a:sysClr val="window" lastClr="FFFFFF"/>
      </a:lt1>
      <a:dk2>
        <a:srgbClr val="1F497D"/>
      </a:dk2>
      <a:lt2>
        <a:srgbClr val="EEECE1"/>
      </a:lt2>
      <a:accent1>
        <a:srgbClr val="C12332"/>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0">
          <a:solidFill>
            <a:schemeClr val="bg1"/>
          </a:solidFill>
          <a:prstDash val="dash"/>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tx1"/>
          </a:solidFill>
        </a:ln>
      </a:spPr>
      <a:bodyPr lIns="91425" tIns="45700" rIns="91425" bIns="45700" anchor="t" anchorCtr="0">
        <a:noAutofit/>
      </a:bodyPr>
      <a:lstStyle>
        <a:defPPr marL="0" marR="0" lvl="0" indent="0" algn="ctr" rtl="0">
          <a:spcBef>
            <a:spcPts val="0"/>
          </a:spcBef>
          <a:buSzPct val="25000"/>
          <a:buNone/>
          <a:defRPr lang="en-US" sz="2400">
            <a:solidFill>
              <a:schemeClr val="tx1"/>
            </a:solidFill>
            <a:latin typeface="Calibri" panose="020F0502020204030204"/>
            <a:ea typeface="Calibri" panose="020F0502020204030204"/>
            <a:cs typeface="Calibri" panose="020F0502020204030204"/>
            <a:sym typeface="Calibri" panose="020F0502020204030204"/>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9133</Words>
  <Application>WPS 演示</Application>
  <PresentationFormat>全屏显示(16:9)</PresentationFormat>
  <Paragraphs>956</Paragraphs>
  <Slides>59</Slides>
  <Notes>43</Notes>
  <HiddenSlides>5</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59</vt:i4>
      </vt:variant>
    </vt:vector>
  </HeadingPairs>
  <TitlesOfParts>
    <vt:vector size="69" baseType="lpstr">
      <vt:lpstr>Arial</vt:lpstr>
      <vt:lpstr>宋体</vt:lpstr>
      <vt:lpstr>Wingdings</vt:lpstr>
      <vt:lpstr>Calibri</vt:lpstr>
      <vt:lpstr>Arial</vt:lpstr>
      <vt:lpstr>微软雅黑</vt:lpstr>
      <vt:lpstr>微软雅黑 Light</vt:lpstr>
      <vt:lpstr>Yu Gothic</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HTTP Client State Machine</vt:lpstr>
      <vt:lpstr>HTTP Client State Machine</vt:lpstr>
      <vt:lpstr>PowerPoint 演示文稿</vt:lpstr>
      <vt:lpstr>PowerPoint 演示文稿</vt:lpstr>
      <vt:lpstr>PowerPoint 演示文稿</vt:lpstr>
      <vt:lpstr>PowerPoint 演示文稿</vt:lpstr>
      <vt:lpstr>PowerPoint 演示文稿</vt:lpstr>
      <vt:lpstr>PowerPoint 演示文稿</vt:lpstr>
      <vt:lpstr>Kittens Framework</vt:lpstr>
      <vt:lpstr>Kittens Framework</vt:lpstr>
      <vt:lpstr>Kittens Framework</vt:lpstr>
      <vt:lpstr>Kittens Framework</vt:lpstr>
      <vt:lpstr>Kittens Framework</vt:lpstr>
      <vt:lpstr>Kittens Framework</vt:lpstr>
      <vt:lpstr>Kittens Framework</vt:lpstr>
      <vt:lpstr>Kittens Framework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Bro Compared</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安莹</cp:lastModifiedBy>
  <cp:revision>384</cp:revision>
  <dcterms:created xsi:type="dcterms:W3CDTF">2016-11-30T06:47:00Z</dcterms:created>
  <dcterms:modified xsi:type="dcterms:W3CDTF">2016-12-11T15:46:14Z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